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6"/>
  </p:notesMasterIdLst>
  <p:handoutMasterIdLst>
    <p:handoutMasterId r:id="rId27"/>
  </p:handoutMasterIdLst>
  <p:sldIdLst>
    <p:sldId id="256" r:id="rId2"/>
    <p:sldId id="915" r:id="rId3"/>
    <p:sldId id="917" r:id="rId4"/>
    <p:sldId id="918" r:id="rId5"/>
    <p:sldId id="829" r:id="rId6"/>
    <p:sldId id="904" r:id="rId7"/>
    <p:sldId id="905" r:id="rId8"/>
    <p:sldId id="916" r:id="rId9"/>
    <p:sldId id="262" r:id="rId10"/>
    <p:sldId id="831" r:id="rId11"/>
    <p:sldId id="264" r:id="rId12"/>
    <p:sldId id="909" r:id="rId13"/>
    <p:sldId id="357" r:id="rId14"/>
    <p:sldId id="358" r:id="rId15"/>
    <p:sldId id="359" r:id="rId16"/>
    <p:sldId id="338" r:id="rId17"/>
    <p:sldId id="907" r:id="rId18"/>
    <p:sldId id="877" r:id="rId19"/>
    <p:sldId id="878" r:id="rId20"/>
    <p:sldId id="695" r:id="rId21"/>
    <p:sldId id="697" r:id="rId22"/>
    <p:sldId id="910" r:id="rId23"/>
    <p:sldId id="912" r:id="rId24"/>
    <p:sldId id="913" r:id="rId25"/>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Tahoma" pitchFamily="34" charset="0"/>
        <a:ea typeface="+mn-ea"/>
        <a:cs typeface="Arial" pitchFamily="34" charset="0"/>
      </a:defRPr>
    </a:lvl5pPr>
    <a:lvl6pPr marL="2286000" algn="l" defTabSz="914400" rtl="0" eaLnBrk="1" latinLnBrk="0" hangingPunct="1">
      <a:defRPr sz="2400" kern="1200">
        <a:solidFill>
          <a:schemeClr val="tx1"/>
        </a:solidFill>
        <a:latin typeface="Tahoma" pitchFamily="34" charset="0"/>
        <a:ea typeface="+mn-ea"/>
        <a:cs typeface="Arial" pitchFamily="34" charset="0"/>
      </a:defRPr>
    </a:lvl6pPr>
    <a:lvl7pPr marL="2743200" algn="l" defTabSz="914400" rtl="0" eaLnBrk="1" latinLnBrk="0" hangingPunct="1">
      <a:defRPr sz="2400" kern="1200">
        <a:solidFill>
          <a:schemeClr val="tx1"/>
        </a:solidFill>
        <a:latin typeface="Tahoma" pitchFamily="34" charset="0"/>
        <a:ea typeface="+mn-ea"/>
        <a:cs typeface="Arial" pitchFamily="34" charset="0"/>
      </a:defRPr>
    </a:lvl7pPr>
    <a:lvl8pPr marL="3200400" algn="l" defTabSz="914400" rtl="0" eaLnBrk="1" latinLnBrk="0" hangingPunct="1">
      <a:defRPr sz="2400" kern="1200">
        <a:solidFill>
          <a:schemeClr val="tx1"/>
        </a:solidFill>
        <a:latin typeface="Tahoma" pitchFamily="34" charset="0"/>
        <a:ea typeface="+mn-ea"/>
        <a:cs typeface="Arial" pitchFamily="34" charset="0"/>
      </a:defRPr>
    </a:lvl8pPr>
    <a:lvl9pPr marL="3657600" algn="l" defTabSz="914400" rtl="0" eaLnBrk="1" latinLnBrk="0" hangingPunct="1">
      <a:defRPr sz="2400"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horzBarState="maximized">
    <p:restoredLeft sz="15620" autoAdjust="0"/>
    <p:restoredTop sz="86447" autoAdjust="0"/>
  </p:normalViewPr>
  <p:slideViewPr>
    <p:cSldViewPr>
      <p:cViewPr varScale="1">
        <p:scale>
          <a:sx n="109" d="100"/>
          <a:sy n="109" d="100"/>
        </p:scale>
        <p:origin x="-62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0"/>
    </p:cViewPr>
  </p:sorterViewPr>
  <p:notesViewPr>
    <p:cSldViewPr>
      <p:cViewPr>
        <p:scale>
          <a:sx n="73" d="100"/>
          <a:sy n="73" d="100"/>
        </p:scale>
        <p:origin x="-2976" y="139"/>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fr-FR"/>
          </a:p>
        </p:txBody>
      </p:sp>
      <p:sp>
        <p:nvSpPr>
          <p:cNvPr id="1187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fr-FR"/>
          </a:p>
        </p:txBody>
      </p:sp>
      <p:sp>
        <p:nvSpPr>
          <p:cNvPr id="1187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fr-FR"/>
          </a:p>
        </p:txBody>
      </p:sp>
      <p:sp>
        <p:nvSpPr>
          <p:cNvPr id="1187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F94D1CBD-262F-4735-A737-B8DD44789ED0}" type="slidenum">
              <a:rPr lang="fr-FR"/>
              <a:pPr>
                <a:defRPr/>
              </a:pPr>
              <a:t>‹N°›</a:t>
            </a:fld>
            <a:endParaRPr lang="fr-FR"/>
          </a:p>
        </p:txBody>
      </p:sp>
    </p:spTree>
    <p:extLst>
      <p:ext uri="{BB962C8B-B14F-4D97-AF65-F5344CB8AC3E}">
        <p14:creationId xmlns:p14="http://schemas.microsoft.com/office/powerpoint/2010/main" val="2611113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6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fr-FR"/>
          </a:p>
        </p:txBody>
      </p:sp>
      <p:sp>
        <p:nvSpPr>
          <p:cNvPr id="1966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fr-FR"/>
          </a:p>
        </p:txBody>
      </p:sp>
      <p:sp>
        <p:nvSpPr>
          <p:cNvPr id="180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66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966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fr-FR"/>
          </a:p>
        </p:txBody>
      </p:sp>
      <p:sp>
        <p:nvSpPr>
          <p:cNvPr id="1966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1224A2C8-3F4E-4A8E-B6B3-5D9839B21959}" type="slidenum">
              <a:rPr lang="fr-FR"/>
              <a:pPr>
                <a:defRPr/>
              </a:pPr>
              <a:t>‹N°›</a:t>
            </a:fld>
            <a:endParaRPr lang="fr-FR"/>
          </a:p>
        </p:txBody>
      </p:sp>
    </p:spTree>
    <p:extLst>
      <p:ext uri="{BB962C8B-B14F-4D97-AF65-F5344CB8AC3E}">
        <p14:creationId xmlns:p14="http://schemas.microsoft.com/office/powerpoint/2010/main" val="5104374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p:txBody>
          <a:bodyPr/>
          <a:lstStyle/>
          <a:p>
            <a:pPr>
              <a:defRPr/>
            </a:pPr>
            <a:fld id="{033CE05C-B8AA-4ECD-AFA9-7CF425E65190}" type="slidenum">
              <a:rPr lang="fr-FR" smtClean="0"/>
              <a:pPr>
                <a:defRPr/>
              </a:pPr>
              <a:t>1</a:t>
            </a:fld>
            <a:endParaRPr lang="fr-FR" smtClean="0"/>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p:spPr>
        <p:txBody>
          <a:bodyPr/>
          <a:lstStyle/>
          <a:p>
            <a:pPr algn="just"/>
            <a:r>
              <a:rPr lang="fr-FR" dirty="0" smtClean="0"/>
              <a:t>Bonjour à toutes et tous,</a:t>
            </a:r>
          </a:p>
          <a:p>
            <a:pPr algn="just"/>
            <a:r>
              <a:rPr lang="fr-FR" dirty="0" smtClean="0"/>
              <a:t>En vous renouvelant mes excuses pour mon absence, je vais proposer ici une présentation synthétique des commentaires que j’aurais apportés aux diapositives de mon exposé.</a:t>
            </a:r>
          </a:p>
          <a:p>
            <a:pPr algn="just"/>
            <a:r>
              <a:rPr lang="fr-FR" dirty="0" smtClean="0"/>
              <a:t>Le thème général est dans le titre : les équilibres entre tranches d’âge dans la population au travail ont changé et vont continuer de changer ; en quoi cela implique-t-il de repenser certains aspects des conditions de travail, pour préserver notamment la santé des âgés, et aussi leur efficience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dirty="0" smtClean="0"/>
              <a:t>Une stratégie d’expérience face aux difficultés liées aux horaires nocturnes : les infirmières expérimentées (dans un service de pneumologie, pour l’étude citée) ont appris à « gérer leur nuit » pour limiter un peu la fatigue et faire face aux situations d’urgence.</a:t>
            </a:r>
          </a:p>
          <a:p>
            <a:pPr algn="just"/>
            <a:endParaRPr lang="fr-FR" dirty="0"/>
          </a:p>
          <a:p>
            <a:pPr algn="just"/>
            <a:r>
              <a:rPr lang="fr-FR" dirty="0" smtClean="0"/>
              <a:t>NB. Les tâches « délicates ou astreignantes » mentionnées ici ne sont pas des soins, mais plutôt des opérations comme le recomptage de médicaments ou la rédaction des feuilles de transmission. Quant à « l’adaptation des protocoles de surveillance », elle consiste à laisser la porte de la chambre ouverte ou fermée, doser l’éclairage, rythmer les visites spontanées, etc.</a:t>
            </a:r>
            <a:endParaRPr lang="fr-FR" dirty="0"/>
          </a:p>
        </p:txBody>
      </p:sp>
      <p:sp>
        <p:nvSpPr>
          <p:cNvPr id="4" name="Espace réservé du numéro de diapositive 3"/>
          <p:cNvSpPr>
            <a:spLocks noGrp="1"/>
          </p:cNvSpPr>
          <p:nvPr>
            <p:ph type="sldNum" sz="quarter" idx="10"/>
          </p:nvPr>
        </p:nvSpPr>
        <p:spPr/>
        <p:txBody>
          <a:bodyPr/>
          <a:lstStyle/>
          <a:p>
            <a:pPr>
              <a:defRPr/>
            </a:pPr>
            <a:fld id="{1224A2C8-3F4E-4A8E-B6B3-5D9839B21959}" type="slidenum">
              <a:rPr lang="fr-FR" smtClean="0"/>
              <a:pPr>
                <a:defRPr/>
              </a:pPr>
              <a:t>10</a:t>
            </a:fld>
            <a:endParaRPr lang="fr-FR"/>
          </a:p>
        </p:txBody>
      </p:sp>
    </p:spTree>
    <p:extLst>
      <p:ext uri="{BB962C8B-B14F-4D97-AF65-F5344CB8AC3E}">
        <p14:creationId xmlns:p14="http://schemas.microsoft.com/office/powerpoint/2010/main" val="2416138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p:txBody>
          <a:bodyPr/>
          <a:lstStyle/>
          <a:p>
            <a:pPr>
              <a:defRPr/>
            </a:pPr>
            <a:fld id="{C69028FB-7879-4B90-AD42-F5FD1F8981DF}" type="slidenum">
              <a:rPr lang="fr-FR" smtClean="0"/>
              <a:pPr>
                <a:defRPr/>
              </a:pPr>
              <a:t>11</a:t>
            </a:fld>
            <a:endParaRPr lang="fr-FR" smtClean="0"/>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a:ln/>
        </p:spPr>
        <p:txBody>
          <a:bodyPr/>
          <a:lstStyle/>
          <a:p>
            <a:pPr algn="just"/>
            <a:r>
              <a:rPr lang="fr-FR" dirty="0" smtClean="0"/>
              <a:t>On peut en tirer une série de pistes d’action, qui ne se réduisent pas à la diminution d’ensemble des horaires décalés, celle-ci n’étant pas toujours possible.</a:t>
            </a:r>
          </a:p>
          <a:p>
            <a:pPr algn="just"/>
            <a:endParaRPr lang="fr-FR" dirty="0"/>
          </a:p>
          <a:p>
            <a:pPr algn="just"/>
            <a:r>
              <a:rPr lang="fr-FR" dirty="0" smtClean="0"/>
              <a:t>NB. « Rotations vers l’avant » marque l’enchaînement matin/</a:t>
            </a:r>
            <a:r>
              <a:rPr lang="fr-FR" dirty="0" err="1" smtClean="0"/>
              <a:t>apm</a:t>
            </a:r>
            <a:r>
              <a:rPr lang="fr-FR" dirty="0" smtClean="0"/>
              <a:t>/nuit, dans cet ordre. « Pauses judicieusement choisies » renvoie surtout à la possibilité pour chacun de prendre celles-ci au moment où il ressent la fatigue la plus éprouvante.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p:txBody>
          <a:bodyPr/>
          <a:lstStyle/>
          <a:p>
            <a:pPr>
              <a:defRPr/>
            </a:pPr>
            <a:fld id="{109D339E-3978-43B8-BA9E-F3D11271DC8B}" type="slidenum">
              <a:rPr lang="fr-FR" smtClean="0"/>
              <a:pPr>
                <a:defRPr/>
              </a:pPr>
              <a:t>12</a:t>
            </a:fld>
            <a:endParaRPr lang="fr-FR" smtClean="0"/>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pPr algn="just"/>
            <a:r>
              <a:rPr lang="fr-FR" dirty="0" smtClean="0"/>
              <a:t>Passons aux « postures pénibles ». Il est bien connu, et cela se vérifie ici dans une enquête au sein d’une population d’ouvriers de l’aéronautique, que les douleurs articulaires ont une prévalence croissante avec l’âge (pour la plupart des articulations), et qu’augmentent avec elle les besoins de postes aménagés, ou les absences pour maladie.</a:t>
            </a:r>
          </a:p>
          <a:p>
            <a:pPr algn="just"/>
            <a:endParaRPr lang="fr-FR" dirty="0"/>
          </a:p>
          <a:p>
            <a:pPr algn="just"/>
            <a:r>
              <a:rPr lang="fr-FR" dirty="0" smtClean="0"/>
              <a:t>Tout cela est spécialement marqué dans un travail très sollicitant en termes de postures, comme c’est le cas ici.</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p:txBody>
          <a:bodyPr/>
          <a:lstStyle/>
          <a:p>
            <a:pPr>
              <a:defRPr/>
            </a:pPr>
            <a:fld id="{BCF914CA-0158-4767-B43D-D61AE23B67B5}" type="slidenum">
              <a:rPr lang="fr-FR" smtClean="0"/>
              <a:pPr>
                <a:defRPr/>
              </a:pPr>
              <a:t>13</a:t>
            </a:fld>
            <a:endParaRPr lang="fr-FR" smtClean="0"/>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a:ln/>
        </p:spPr>
        <p:txBody>
          <a:bodyPr/>
          <a:lstStyle/>
          <a:p>
            <a:pPr algn="just"/>
            <a:r>
              <a:rPr lang="fr-FR" dirty="0" smtClean="0"/>
              <a:t>Du côté des stratégies d’expérience, on peut prendre cet exemple d’un ouvrier du montage automobile, âgé de 46 ans. Dans toutes les opérations à réaliser (sauf une, ou ce n’est pas possible), il adopte une posture assez droite.</a:t>
            </a:r>
          </a:p>
          <a:p>
            <a:pPr algn="just"/>
            <a:endParaRPr lang="fr-FR" dirty="0"/>
          </a:p>
          <a:p>
            <a:pPr algn="just"/>
            <a:r>
              <a:rPr lang="fr-FR" dirty="0" smtClean="0"/>
              <a:t>Or (diapo suivante)…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p:txBody>
          <a:bodyPr/>
          <a:lstStyle/>
          <a:p>
            <a:pPr>
              <a:defRPr/>
            </a:pPr>
            <a:fld id="{67110D1E-8F9D-43DA-9E11-9D8C00B098E0}" type="slidenum">
              <a:rPr lang="fr-FR" smtClean="0"/>
              <a:pPr>
                <a:defRPr/>
              </a:pPr>
              <a:t>14</a:t>
            </a:fld>
            <a:endParaRPr lang="fr-FR" smtClean="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pPr algn="just"/>
            <a:r>
              <a:rPr lang="fr-FR" dirty="0" smtClean="0"/>
              <a:t>…un ouvrier de 19 ans, sur le même poste, est beaucoup plus souvent penché, voire très penché.</a:t>
            </a:r>
          </a:p>
          <a:p>
            <a:pPr algn="just"/>
            <a:endParaRPr lang="fr-FR" dirty="0"/>
          </a:p>
          <a:p>
            <a:pPr algn="just"/>
            <a:r>
              <a:rPr lang="fr-FR" dirty="0" smtClean="0"/>
              <a:t>C’est dû au fait que celui-ci se sert sans cesse du regard pour contrôler ses gestes, de près. L’ancien, lui, mobilise des habiletés tactiles, il a moins besoin de ces regards de près.</a:t>
            </a:r>
          </a:p>
          <a:p>
            <a:pPr algn="just"/>
            <a:endParaRPr lang="fr-FR" dirty="0"/>
          </a:p>
          <a:p>
            <a:pPr algn="just"/>
            <a:r>
              <a:rPr lang="fr-FR" dirty="0" smtClean="0"/>
              <a:t>A priori ce n’est pas forcément un effet d’âge mais de connaissance du poste, puisque l’ouvrier jeune n’en est qu’à son deuxième jour de pratique.</a:t>
            </a:r>
          </a:p>
          <a:p>
            <a:pPr algn="just"/>
            <a:endParaRPr lang="fr-FR" dirty="0"/>
          </a:p>
          <a:p>
            <a:pPr algn="just"/>
            <a:r>
              <a:rPr lang="fr-FR" dirty="0" smtClean="0"/>
              <a:t>Cependant…(diapo suivante)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p:txBody>
          <a:bodyPr/>
          <a:lstStyle/>
          <a:p>
            <a:pPr>
              <a:defRPr/>
            </a:pPr>
            <a:fld id="{DBC55A0B-37C4-42E4-A6FD-C79CCF94FFAD}" type="slidenum">
              <a:rPr lang="fr-FR" smtClean="0"/>
              <a:pPr>
                <a:defRPr/>
              </a:pPr>
              <a:t>15</a:t>
            </a:fld>
            <a:endParaRPr lang="fr-FR" smtClean="0"/>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p:spPr>
        <p:txBody>
          <a:bodyPr/>
          <a:lstStyle/>
          <a:p>
            <a:pPr algn="just"/>
            <a:r>
              <a:rPr lang="fr-FR" dirty="0" smtClean="0"/>
              <a:t>…ce même jeune ouvrier, deux mois plus tard (donc ayant fait entre temps 20 000 fois ce montage), a bien abandonné la posture la plus pénible, mais pour quelques autres il reste assez penché.</a:t>
            </a:r>
          </a:p>
          <a:p>
            <a:pPr algn="just"/>
            <a:endParaRPr lang="fr-FR" dirty="0"/>
          </a:p>
          <a:p>
            <a:pPr algn="just"/>
            <a:r>
              <a:rPr lang="fr-FR" dirty="0" smtClean="0"/>
              <a:t>Chacun d’eux a bien repéré que l’autre procède différemment, mais assume ses propres choix. L’ancien, parce qu’il a appris à son corps défendant qu’une posture contrainte, même « un peu », devient à la longue douloureuse. Le jeune, parce qu’il est en bonne forme, n’a pas envie d’investir dans des gestes subtils à inventer (avec le risque d’échouer, au début), et de toute façon espère quitter la chaîne au bout de quelques années.</a:t>
            </a:r>
          </a:p>
          <a:p>
            <a:pPr algn="just"/>
            <a:endParaRPr lang="fr-FR" dirty="0"/>
          </a:p>
          <a:p>
            <a:pPr algn="just"/>
            <a:r>
              <a:rPr lang="fr-FR" dirty="0" smtClean="0"/>
              <a:t>En termes de prévention, on peut se soucier de l’un et l’autre, en concevant un bon éclairement pour le jeune, et une qualité matérielle des petites pièces pour l’ancien.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p:txBody>
          <a:bodyPr/>
          <a:lstStyle/>
          <a:p>
            <a:pPr>
              <a:defRPr/>
            </a:pPr>
            <a:fld id="{AE0A221B-09A9-48A7-9CB9-60EFE9C006EF}" type="slidenum">
              <a:rPr lang="fr-FR" smtClean="0"/>
              <a:pPr>
                <a:defRPr/>
              </a:pPr>
              <a:t>16</a:t>
            </a:fld>
            <a:endParaRPr lang="fr-FR" smtClean="0"/>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p:spPr>
        <p:txBody>
          <a:bodyPr/>
          <a:lstStyle/>
          <a:p>
            <a:pPr algn="just"/>
            <a:r>
              <a:rPr lang="fr-FR" dirty="0" smtClean="0"/>
              <a:t>De façon générale, donc, l’amélioration d’ensemble des contraintes physiques est une option importante, mais on peut la compléter par le développement de marges de liberté qui permettent aux individus et aux collectifs de se choisir des modes opératoires qui leur conviennent.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p:txBody>
          <a:bodyPr/>
          <a:lstStyle/>
          <a:p>
            <a:pPr>
              <a:defRPr/>
            </a:pPr>
            <a:fld id="{8621A70B-D11F-4D02-84D8-DCED2125B626}" type="slidenum">
              <a:rPr lang="fr-FR" smtClean="0"/>
              <a:pPr>
                <a:defRPr/>
              </a:pPr>
              <a:t>17</a:t>
            </a:fld>
            <a:endParaRPr lang="fr-FR" smtClean="0"/>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p:spPr>
        <p:txBody>
          <a:bodyPr/>
          <a:lstStyle/>
          <a:p>
            <a:pPr algn="just"/>
            <a:r>
              <a:rPr lang="fr-FR" dirty="0" smtClean="0"/>
              <a:t>Les difficultés spécifiques des âgés face au travail dans  l’urgence sont montrées par exemple dans ce résultat d’enquête : les employées quinquagénaires travaillant dans la hâte consomment davantage de médicaments à visée psychoactive que  celles qui sont davantage au calme, mais cette différence n’apparaît pas pour des employées plus jeunes.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dirty="0" smtClean="0"/>
              <a:t>Stratégie d’expérience à nouveau, pour gérer les urgences cette fois. Ces contrôleurs qualité de bobines d’acier en sortie de laminoir ont  des motifs de déplacement dans l’atelier qui dépendent de leur âge :</a:t>
            </a:r>
          </a:p>
          <a:p>
            <a:pPr algn="just"/>
            <a:endParaRPr lang="fr-FR" dirty="0"/>
          </a:p>
          <a:p>
            <a:pPr marL="171450" indent="-171450" algn="just">
              <a:buFont typeface="Arial" panose="020B0604020202020204" pitchFamily="34" charset="0"/>
              <a:buChar char="•"/>
            </a:pPr>
            <a:r>
              <a:rPr lang="fr-FR" dirty="0" smtClean="0"/>
              <a:t>Les jeunes ont davantage de déplacements en réaction à des incidents en cours</a:t>
            </a:r>
          </a:p>
          <a:p>
            <a:pPr marL="171450" indent="-171450" algn="just">
              <a:buFont typeface="Arial" panose="020B0604020202020204" pitchFamily="34" charset="0"/>
              <a:buChar char="•"/>
            </a:pPr>
            <a:r>
              <a:rPr lang="fr-FR" dirty="0" smtClean="0"/>
              <a:t>Les anciens, davantage de déplacements anticipateurs, permettant de parer d’avance à ces incidents, ou d’y répliquer au mieux quand ils surviennent.</a:t>
            </a:r>
            <a:endParaRPr lang="fr-FR" dirty="0"/>
          </a:p>
        </p:txBody>
      </p:sp>
      <p:sp>
        <p:nvSpPr>
          <p:cNvPr id="4" name="Espace réservé du numéro de diapositive 3"/>
          <p:cNvSpPr>
            <a:spLocks noGrp="1"/>
          </p:cNvSpPr>
          <p:nvPr>
            <p:ph type="sldNum" sz="quarter" idx="10"/>
          </p:nvPr>
        </p:nvSpPr>
        <p:spPr/>
        <p:txBody>
          <a:bodyPr/>
          <a:lstStyle/>
          <a:p>
            <a:pPr>
              <a:defRPr/>
            </a:pPr>
            <a:fld id="{1224A2C8-3F4E-4A8E-B6B3-5D9839B21959}" type="slidenum">
              <a:rPr lang="fr-FR" smtClean="0"/>
              <a:pPr>
                <a:defRPr/>
              </a:pPr>
              <a:t>18</a:t>
            </a:fld>
            <a:endParaRPr lang="fr-FR"/>
          </a:p>
        </p:txBody>
      </p:sp>
    </p:spTree>
    <p:extLst>
      <p:ext uri="{BB962C8B-B14F-4D97-AF65-F5344CB8AC3E}">
        <p14:creationId xmlns:p14="http://schemas.microsoft.com/office/powerpoint/2010/main" val="1748584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dirty="0" smtClean="0"/>
              <a:t>En matière de pression temporelle les actions de prévention liées au vieillissement seraient très précieuses, mais on les constate rarement car l’intensité du travail est souvent considérée comme nécessaire pour la performance d’ensemble de l’entreprise – ce qui dans bien des cas mériterait discussion.</a:t>
            </a:r>
          </a:p>
          <a:p>
            <a:pPr algn="just"/>
            <a:endParaRPr lang="fr-FR" dirty="0"/>
          </a:p>
          <a:p>
            <a:pPr algn="just"/>
            <a:r>
              <a:rPr lang="fr-FR" dirty="0" smtClean="0"/>
              <a:t>On retrouve ici le besoin d’assurer, aux âgés notamment, des marges d’action, en allégeant des obligations, non de vitesse, mais de précipitation.</a:t>
            </a:r>
          </a:p>
          <a:p>
            <a:pPr algn="just"/>
            <a:endParaRPr lang="fr-FR" dirty="0"/>
          </a:p>
          <a:p>
            <a:pPr algn="just"/>
            <a:r>
              <a:rPr lang="fr-FR" dirty="0" smtClean="0"/>
              <a:t>Leur familiarité avec la tâche peut évidemment être précieuse en ce domaine, mais justement les changements s’accélèrent et leur posent problème, ce dont on va parler à présent.</a:t>
            </a:r>
            <a:endParaRPr lang="fr-FR" dirty="0"/>
          </a:p>
        </p:txBody>
      </p:sp>
      <p:sp>
        <p:nvSpPr>
          <p:cNvPr id="4" name="Espace réservé du numéro de diapositive 3"/>
          <p:cNvSpPr>
            <a:spLocks noGrp="1"/>
          </p:cNvSpPr>
          <p:nvPr>
            <p:ph type="sldNum" sz="quarter" idx="10"/>
          </p:nvPr>
        </p:nvSpPr>
        <p:spPr/>
        <p:txBody>
          <a:bodyPr/>
          <a:lstStyle/>
          <a:p>
            <a:pPr>
              <a:defRPr/>
            </a:pPr>
            <a:fld id="{1224A2C8-3F4E-4A8E-B6B3-5D9839B21959}" type="slidenum">
              <a:rPr lang="fr-FR" smtClean="0"/>
              <a:pPr>
                <a:defRPr/>
              </a:pPr>
              <a:t>19</a:t>
            </a:fld>
            <a:endParaRPr lang="fr-FR"/>
          </a:p>
        </p:txBody>
      </p:sp>
    </p:spTree>
    <p:extLst>
      <p:ext uri="{BB962C8B-B14F-4D97-AF65-F5344CB8AC3E}">
        <p14:creationId xmlns:p14="http://schemas.microsoft.com/office/powerpoint/2010/main" val="3833470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2292E2E-4581-49D5-A223-F375AC4050FD}" type="slidenum">
              <a:rPr lang="fr-FR" smtClean="0">
                <a:latin typeface="Times New Roman" pitchFamily="18" charset="0"/>
              </a:rPr>
              <a:pPr/>
              <a:t>2</a:t>
            </a:fld>
            <a:endParaRPr lang="fr-FR" smtClean="0">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fr-FR" dirty="0" smtClean="0"/>
              <a:t>Plusieurs mécanismes influencent les changements (ou les inerties) démographiques dans la population en emploi. On va voir que les deux premiers tendraient à « faire vieillir » celle-ci, alors que les deux derniers freinent cette tendance.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p:txBody>
          <a:bodyPr/>
          <a:lstStyle/>
          <a:p>
            <a:pPr>
              <a:defRPr/>
            </a:pPr>
            <a:fld id="{AA5444DB-7EC0-4C04-A988-17A7E3D88D5F}" type="slidenum">
              <a:rPr lang="fr-FR" smtClean="0"/>
              <a:pPr>
                <a:defRPr/>
              </a:pPr>
              <a:t>20</a:t>
            </a:fld>
            <a:endParaRPr lang="fr-FR" smtClean="0"/>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p:spPr>
        <p:txBody>
          <a:bodyPr/>
          <a:lstStyle/>
          <a:p>
            <a:pPr algn="just"/>
            <a:r>
              <a:rPr lang="fr-FR" dirty="0" smtClean="0"/>
              <a:t>Bien des résultats d’enquête, comme celui-ci, montrent que les situations d’innovation technologique peuvent être, au moins à leur début, vécues avec davantage d’appréhension par les anciens que par les jeunes.</a:t>
            </a:r>
          </a:p>
          <a:p>
            <a:pPr algn="just"/>
            <a:endParaRPr lang="fr-FR" dirty="0"/>
          </a:p>
          <a:p>
            <a:pPr algn="just"/>
            <a:r>
              <a:rPr lang="fr-FR" dirty="0" smtClean="0"/>
              <a:t>Toutefois…(diapo suivante)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p:txBody>
          <a:bodyPr/>
          <a:lstStyle/>
          <a:p>
            <a:pPr>
              <a:defRPr/>
            </a:pPr>
            <a:fld id="{B43C1D79-7D61-4C20-B1F5-AC15FF5A10D1}" type="slidenum">
              <a:rPr lang="fr-FR" smtClean="0"/>
              <a:pPr>
                <a:defRPr/>
              </a:pPr>
              <a:t>21</a:t>
            </a:fld>
            <a:endParaRPr lang="fr-FR" smtClean="0"/>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xfrm>
            <a:off x="914400" y="4343400"/>
            <a:ext cx="5029200" cy="4114800"/>
          </a:xfrm>
          <a:noFill/>
          <a:ln/>
        </p:spPr>
        <p:txBody>
          <a:bodyPr/>
          <a:lstStyle/>
          <a:p>
            <a:pPr algn="just"/>
            <a:endParaRPr lang="fr-FR" dirty="0" smtClean="0">
              <a:cs typeface="Times New Roman" pitchFamily="18" charset="0"/>
            </a:endParaRPr>
          </a:p>
          <a:p>
            <a:pPr algn="just"/>
            <a:r>
              <a:rPr lang="fr-FR" dirty="0" smtClean="0"/>
              <a:t>… dans des recherches sur le terrain, on a pu constater que cette anxiété initiale des anciens peut s’estomper au fil de la période de formation, et leurs résultats finaux sont alors aussi bons que ceux des jeunes, mais cela suppose que les stratégies d’apprentissage qui leur conviennent (techniques de mémorisation, échanges entre eux et avec le formateur, mise au point préalable du matériel…) soient favorisées et non contrariées par le dispositif de formation.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dirty="0" smtClean="0"/>
              <a:t>La mise en difficulté des âgés dans les situations de changement dépend donc des modes de conduite de ce changement, et des modalités de formation : celle-ci doit comporter des aspects qui conviennent à des personnes expérimentées, selon des principes que les ouvrages de formation pour adultes explicitent bien – encore faudrait-il que ces principes soient appliqués !</a:t>
            </a:r>
            <a:endParaRPr lang="fr-FR" dirty="0"/>
          </a:p>
        </p:txBody>
      </p:sp>
      <p:sp>
        <p:nvSpPr>
          <p:cNvPr id="4" name="Espace réservé du numéro de diapositive 3"/>
          <p:cNvSpPr>
            <a:spLocks noGrp="1"/>
          </p:cNvSpPr>
          <p:nvPr>
            <p:ph type="sldNum" sz="quarter" idx="10"/>
          </p:nvPr>
        </p:nvSpPr>
        <p:spPr/>
        <p:txBody>
          <a:bodyPr/>
          <a:lstStyle/>
          <a:p>
            <a:pPr>
              <a:defRPr/>
            </a:pPr>
            <a:fld id="{1224A2C8-3F4E-4A8E-B6B3-5D9839B21959}" type="slidenum">
              <a:rPr lang="fr-FR" smtClean="0"/>
              <a:pPr>
                <a:defRPr/>
              </a:pPr>
              <a:t>22</a:t>
            </a:fld>
            <a:endParaRPr lang="fr-FR"/>
          </a:p>
        </p:txBody>
      </p:sp>
    </p:spTree>
    <p:extLst>
      <p:ext uri="{BB962C8B-B14F-4D97-AF65-F5344CB8AC3E}">
        <p14:creationId xmlns:p14="http://schemas.microsoft.com/office/powerpoint/2010/main" val="1187780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dirty="0" smtClean="0"/>
              <a:t>Au total donc, on peut revenir sur la question de savoir si les actions propices pour tenir compte du vieillissement doivent être ciblées sur les âgés eux-mêmes, ou sur toute la population.</a:t>
            </a:r>
          </a:p>
          <a:p>
            <a:pPr algn="just"/>
            <a:endParaRPr lang="fr-FR" dirty="0"/>
          </a:p>
          <a:p>
            <a:pPr algn="just"/>
            <a:r>
              <a:rPr lang="fr-FR" dirty="0" smtClean="0"/>
              <a:t>On ne peut en fait exclure ni l’un ni l’autre. Le vieillissement soulève trois questions au regard des contraintes de travail (rectangles de gauche de la figure) : les risques d’usure au fil du parcours ; la tolérance du travail vis-à-vis de déficiences de santé dont la fréquence augmente avec l’âge ; et le vécu du travail chez les âgés, qui peut être sensible à un vaste faisceau de contraintes, même s’ils sont en bonne santé comme c’est le cas pour la plupart.</a:t>
            </a:r>
          </a:p>
          <a:p>
            <a:pPr algn="just"/>
            <a:endParaRPr lang="fr-FR" dirty="0"/>
          </a:p>
          <a:p>
            <a:pPr algn="just"/>
            <a:r>
              <a:rPr lang="fr-FR" dirty="0" smtClean="0"/>
              <a:t>Les actions « globales » ou « ciblées », mais aussi celles qui élargissent les marges d’action en valorisant l’expérience (donc en acceptant la diversité de celle-ci), n’impactent pas les mêmes enjeux mais sont toutes nécessaires</a:t>
            </a:r>
            <a:endParaRPr lang="fr-FR" dirty="0"/>
          </a:p>
        </p:txBody>
      </p:sp>
      <p:sp>
        <p:nvSpPr>
          <p:cNvPr id="4" name="Espace réservé du numéro de diapositive 3"/>
          <p:cNvSpPr>
            <a:spLocks noGrp="1"/>
          </p:cNvSpPr>
          <p:nvPr>
            <p:ph type="sldNum" sz="quarter" idx="10"/>
          </p:nvPr>
        </p:nvSpPr>
        <p:spPr/>
        <p:txBody>
          <a:bodyPr/>
          <a:lstStyle/>
          <a:p>
            <a:pPr>
              <a:defRPr/>
            </a:pPr>
            <a:fld id="{1224A2C8-3F4E-4A8E-B6B3-5D9839B21959}" type="slidenum">
              <a:rPr lang="fr-FR" smtClean="0"/>
              <a:pPr>
                <a:defRPr/>
              </a:pPr>
              <a:t>23</a:t>
            </a:fld>
            <a:endParaRPr lang="fr-FR"/>
          </a:p>
        </p:txBody>
      </p:sp>
    </p:spTree>
    <p:extLst>
      <p:ext uri="{BB962C8B-B14F-4D97-AF65-F5344CB8AC3E}">
        <p14:creationId xmlns:p14="http://schemas.microsoft.com/office/powerpoint/2010/main" val="932241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pPr>
              <a:defRPr/>
            </a:pPr>
            <a:fld id="{1224A2C8-3F4E-4A8E-B6B3-5D9839B21959}" type="slidenum">
              <a:rPr lang="fr-FR" smtClean="0"/>
              <a:pPr>
                <a:defRPr/>
              </a:pPr>
              <a:t>24</a:t>
            </a:fld>
            <a:endParaRPr lang="fr-FR"/>
          </a:p>
        </p:txBody>
      </p:sp>
    </p:spTree>
    <p:extLst>
      <p:ext uri="{BB962C8B-B14F-4D97-AF65-F5344CB8AC3E}">
        <p14:creationId xmlns:p14="http://schemas.microsoft.com/office/powerpoint/2010/main" val="167271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dirty="0" smtClean="0"/>
              <a:t>Globalement la répartition de la population par année d’âge, en France, montre la nette surreprésentation des générations dites du « baby-boom », qui ont aujourd’hui entre 43 et 70 ans. </a:t>
            </a:r>
            <a:r>
              <a:rPr lang="fr-FR" dirty="0"/>
              <a:t>L</a:t>
            </a:r>
            <a:r>
              <a:rPr lang="fr-FR" dirty="0" smtClean="0"/>
              <a:t>es plus jeunes d’entre eux sont encore loin de la retraite. La part des 50 ans et plus parmi les personnes d’âge actif va donc continuer de croître pendant quelques années encore. </a:t>
            </a:r>
          </a:p>
          <a:p>
            <a:pPr algn="just"/>
            <a:r>
              <a:rPr lang="fr-FR" dirty="0" smtClean="0"/>
              <a:t>Les cohortes plus jeunes, moins nombreuses (même si la baisse de la natalité a été beaucoup moindre en France que dans les pays voisins), sont aussi entrées plus tard dans la vie professionnelle, ce qui accentue le vieillissement structurel.</a:t>
            </a:r>
            <a:endParaRPr lang="fr-FR" dirty="0"/>
          </a:p>
        </p:txBody>
      </p:sp>
      <p:sp>
        <p:nvSpPr>
          <p:cNvPr id="4" name="Espace réservé du numéro de diapositive 3"/>
          <p:cNvSpPr>
            <a:spLocks noGrp="1"/>
          </p:cNvSpPr>
          <p:nvPr>
            <p:ph type="sldNum" sz="quarter" idx="10"/>
          </p:nvPr>
        </p:nvSpPr>
        <p:spPr/>
        <p:txBody>
          <a:bodyPr/>
          <a:lstStyle/>
          <a:p>
            <a:pPr>
              <a:defRPr/>
            </a:pPr>
            <a:fld id="{1224A2C8-3F4E-4A8E-B6B3-5D9839B21959}" type="slidenum">
              <a:rPr lang="fr-FR" smtClean="0"/>
              <a:pPr>
                <a:defRPr/>
              </a:pPr>
              <a:t>3</a:t>
            </a:fld>
            <a:endParaRPr lang="fr-FR"/>
          </a:p>
        </p:txBody>
      </p:sp>
    </p:spTree>
    <p:extLst>
      <p:ext uri="{BB962C8B-B14F-4D97-AF65-F5344CB8AC3E}">
        <p14:creationId xmlns:p14="http://schemas.microsoft.com/office/powerpoint/2010/main" val="3601048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dirty="0" smtClean="0"/>
              <a:t>Du côté institutionnel, les politiques publiques visent à allonger la vie professionnelle en retardant la retraite et en restreignant les départs anticipés. </a:t>
            </a:r>
          </a:p>
          <a:p>
            <a:pPr algn="just"/>
            <a:r>
              <a:rPr lang="fr-FR" dirty="0" smtClean="0"/>
              <a:t>On voit cependant qu’à chaque période des formes de départs anticipés se sont maintenues, au gré des dispositifs existants – la « carrière longue » étant la dernière en date.</a:t>
            </a:r>
            <a:endParaRPr lang="fr-FR" dirty="0"/>
          </a:p>
        </p:txBody>
      </p:sp>
      <p:sp>
        <p:nvSpPr>
          <p:cNvPr id="4" name="Espace réservé du numéro de diapositive 3"/>
          <p:cNvSpPr>
            <a:spLocks noGrp="1"/>
          </p:cNvSpPr>
          <p:nvPr>
            <p:ph type="sldNum" sz="quarter" idx="10"/>
          </p:nvPr>
        </p:nvSpPr>
        <p:spPr/>
        <p:txBody>
          <a:bodyPr/>
          <a:lstStyle/>
          <a:p>
            <a:pPr>
              <a:defRPr/>
            </a:pPr>
            <a:fld id="{1224A2C8-3F4E-4A8E-B6B3-5D9839B21959}" type="slidenum">
              <a:rPr lang="fr-FR" smtClean="0"/>
              <a:pPr>
                <a:defRPr/>
              </a:pPr>
              <a:t>4</a:t>
            </a:fld>
            <a:endParaRPr lang="fr-FR"/>
          </a:p>
        </p:txBody>
      </p:sp>
    </p:spTree>
    <p:extLst>
      <p:ext uri="{BB962C8B-B14F-4D97-AF65-F5344CB8AC3E}">
        <p14:creationId xmlns:p14="http://schemas.microsoft.com/office/powerpoint/2010/main" val="1883179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dirty="0" smtClean="0"/>
              <a:t>Selon les enquêtes de la </a:t>
            </a:r>
            <a:r>
              <a:rPr lang="fr-FR" dirty="0" err="1" smtClean="0"/>
              <a:t>Dares</a:t>
            </a:r>
            <a:r>
              <a:rPr lang="fr-FR" dirty="0" smtClean="0"/>
              <a:t> auprès  des employeurs, ceux-ci portent un jugement mitigé sur l’apport des âgés dans l’entreprise : jugés loyaux et soucieux du travail bien fait, ils sont en revanche considérés souvent comme réticents aux changements et aux apprentissages.</a:t>
            </a:r>
          </a:p>
          <a:p>
            <a:pPr algn="just"/>
            <a:r>
              <a:rPr lang="fr-FR" dirty="0" smtClean="0"/>
              <a:t>Dans ce contexte, le taux d’emploi des « seniors » progresse (surtout chez les femmes), mais il reste, en France, inférieur de quelques points à la moyenne européenne. Leur taux de chômage est, quant à lui, plus faible que chez les jeunes, mais les durées de chômage sont plus longues.</a:t>
            </a:r>
          </a:p>
          <a:p>
            <a:pPr algn="just"/>
            <a:r>
              <a:rPr lang="fr-FR" dirty="0" smtClean="0"/>
              <a:t>Enfin, en lien avec les supposées difficultés des âgés vis-à-vis de la formation, l’accès à celle-ci diminue nettement après 45 ans, surtout dans les catégories les moins qualifiées.</a:t>
            </a:r>
            <a:endParaRPr lang="fr-FR" dirty="0"/>
          </a:p>
        </p:txBody>
      </p:sp>
      <p:sp>
        <p:nvSpPr>
          <p:cNvPr id="4" name="Espace réservé du numéro de diapositive 3"/>
          <p:cNvSpPr>
            <a:spLocks noGrp="1"/>
          </p:cNvSpPr>
          <p:nvPr>
            <p:ph type="sldNum" sz="quarter" idx="10"/>
          </p:nvPr>
        </p:nvSpPr>
        <p:spPr/>
        <p:txBody>
          <a:bodyPr/>
          <a:lstStyle/>
          <a:p>
            <a:pPr>
              <a:defRPr/>
            </a:pPr>
            <a:fld id="{1224A2C8-3F4E-4A8E-B6B3-5D9839B21959}" type="slidenum">
              <a:rPr lang="fr-FR" smtClean="0"/>
              <a:pPr>
                <a:defRPr/>
              </a:pPr>
              <a:t>5</a:t>
            </a:fld>
            <a:endParaRPr lang="fr-FR"/>
          </a:p>
        </p:txBody>
      </p:sp>
    </p:spTree>
    <p:extLst>
      <p:ext uri="{BB962C8B-B14F-4D97-AF65-F5344CB8AC3E}">
        <p14:creationId xmlns:p14="http://schemas.microsoft.com/office/powerpoint/2010/main" val="4248488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dirty="0" smtClean="0"/>
              <a:t>Du côté des salariés, en France (comme dans tous les pays « méditerranéens »), une proportion importante de salariés souhaite cesser la vie de travail le plus tôt possible.</a:t>
            </a:r>
          </a:p>
          <a:p>
            <a:pPr algn="just"/>
            <a:endParaRPr lang="fr-FR" dirty="0"/>
          </a:p>
          <a:p>
            <a:pPr algn="just"/>
            <a:r>
              <a:rPr lang="fr-FR" dirty="0" smtClean="0"/>
              <a:t>Quand on interroge – par exemple dans l’enquête SVP50 menée par quelques centaines de médecins du travail - les quinquagénaires ayant l’intention de partir avant l’âge de leurs pleins droits, sur les motifs de ce projet, de fortes proportions d’entre eux évoquent des problèmes de conditions de travail actuelles ou passées, de santé déficiente, d’un travail dont ils n’attendent plus rien.</a:t>
            </a:r>
          </a:p>
        </p:txBody>
      </p:sp>
      <p:sp>
        <p:nvSpPr>
          <p:cNvPr id="4" name="Espace réservé du numéro de diapositive 3"/>
          <p:cNvSpPr>
            <a:spLocks noGrp="1"/>
          </p:cNvSpPr>
          <p:nvPr>
            <p:ph type="sldNum" sz="quarter" idx="10"/>
          </p:nvPr>
        </p:nvSpPr>
        <p:spPr/>
        <p:txBody>
          <a:bodyPr/>
          <a:lstStyle/>
          <a:p>
            <a:pPr>
              <a:defRPr/>
            </a:pPr>
            <a:fld id="{1224A2C8-3F4E-4A8E-B6B3-5D9839B21959}" type="slidenum">
              <a:rPr lang="fr-FR" smtClean="0"/>
              <a:pPr>
                <a:defRPr/>
              </a:pPr>
              <a:t>6</a:t>
            </a:fld>
            <a:endParaRPr lang="fr-FR"/>
          </a:p>
        </p:txBody>
      </p:sp>
    </p:spTree>
    <p:extLst>
      <p:ext uri="{BB962C8B-B14F-4D97-AF65-F5344CB8AC3E}">
        <p14:creationId xmlns:p14="http://schemas.microsoft.com/office/powerpoint/2010/main" val="1960233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p:txBody>
          <a:bodyPr/>
          <a:lstStyle/>
          <a:p>
            <a:pPr>
              <a:defRPr/>
            </a:pPr>
            <a:fld id="{3D7BB696-A905-49B5-8557-C67B3604F8FD}" type="slidenum">
              <a:rPr lang="fr-FR" smtClean="0"/>
              <a:pPr>
                <a:defRPr/>
              </a:pPr>
              <a:t>7</a:t>
            </a:fld>
            <a:endParaRPr lang="fr-FR" smtClean="0"/>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noFill/>
          <a:ln/>
        </p:spPr>
        <p:txBody>
          <a:bodyPr/>
          <a:lstStyle/>
          <a:p>
            <a:pPr algn="just"/>
            <a:r>
              <a:rPr lang="fr-FR" dirty="0" smtClean="0"/>
              <a:t>Une façon de repérer quelles conditions de travail sont spécialement problématiques pour les salariés âgés, est de regarder celles dans lesquelles ils sont – ou étaient – usuellement moins présents. </a:t>
            </a:r>
          </a:p>
          <a:p>
            <a:pPr algn="just"/>
            <a:endParaRPr lang="fr-FR" dirty="0"/>
          </a:p>
          <a:p>
            <a:pPr algn="just"/>
            <a:r>
              <a:rPr lang="fr-FR" dirty="0" smtClean="0"/>
              <a:t>C’est surtout le cas des quatre caractéristiques mentionnées ici. Le problème est que celles-ci ne sont pas en régression globalement (voire, elles progressent), donc les âgés risquent de s’y confronter de plus en plus.</a:t>
            </a:r>
          </a:p>
          <a:p>
            <a:pPr algn="just"/>
            <a:endParaRPr lang="fr-FR" dirty="0"/>
          </a:p>
          <a:p>
            <a:pPr algn="just"/>
            <a:r>
              <a:rPr lang="fr-FR" dirty="0" smtClean="0"/>
              <a:t>On retrouvera ces quatre aspects au fil des exemples qui vont suivre, mais je vais surtout insister sur l’angle d’attaque qui permet d’élaborer des pistes de prévention.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CA663B0-EA82-4CC6-B416-DA5E11F1DA71}" type="slidenum">
              <a:rPr lang="fr-FR" sz="1200" smtClean="0">
                <a:latin typeface="Times New Roman" pitchFamily="18" charset="0"/>
              </a:rPr>
              <a:pPr/>
              <a:t>8</a:t>
            </a:fld>
            <a:endParaRPr lang="fr-FR" sz="1200" smtClean="0">
              <a:latin typeface="Times New Roman" pitchFamily="18" charset="0"/>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fr-FR" dirty="0" smtClean="0"/>
              <a:t>Un modèle général assez simple consiste à rappeler d’abord que l’avancée en âge s’accompagne de déclins fonctionnels, non uniformes mais au contraire très variables selon les individus. Ceux-ci peuvent être « induits », accentués, par un passé professionnel pénible. Ils peuvent aussi être « révélés » par le travail, au sens où ils sont sans effet négatifs si le travail n’est pas trop exigeant.</a:t>
            </a:r>
          </a:p>
          <a:p>
            <a:pPr algn="just"/>
            <a:endParaRPr lang="fr-FR" dirty="0"/>
          </a:p>
          <a:p>
            <a:pPr algn="just"/>
            <a:r>
              <a:rPr lang="fr-FR" dirty="0" smtClean="0"/>
              <a:t>En même temps, au travers des événements vécus et des occasions d’y réfléchir, une expérience s’élabore, porteuse de compétences sur la tâche qu’on réalise, mais aussi sur soi-même (ce qui fatigue ou non, qui est douloureux ou non, facile ou difficile, etc.), et sur les autres : le collectif de travail et ses ressources.</a:t>
            </a:r>
          </a:p>
          <a:p>
            <a:pPr algn="just"/>
            <a:endParaRPr lang="fr-FR" dirty="0"/>
          </a:p>
          <a:p>
            <a:pPr algn="just"/>
            <a:r>
              <a:rPr lang="fr-FR" dirty="0" smtClean="0"/>
              <a:t>Les stratégies de chacun dans le travail : les gestes, les rythmes, les façons d’agir ou d’apprendre, reflètent ces deux composantes de déclins et d’expérience. C’est ce que vont illustrer les exemples qui suivent.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p:txBody>
          <a:bodyPr/>
          <a:lstStyle/>
          <a:p>
            <a:pPr>
              <a:defRPr/>
            </a:pPr>
            <a:fld id="{8780624B-BE30-4738-BFE0-124E1C8CEB6B}" type="slidenum">
              <a:rPr lang="fr-FR" smtClean="0"/>
              <a:pPr>
                <a:defRPr/>
              </a:pPr>
              <a:t>9</a:t>
            </a:fld>
            <a:endParaRPr lang="fr-FR" smtClean="0"/>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xfrm>
            <a:off x="692696" y="4343400"/>
            <a:ext cx="5486400" cy="4114800"/>
          </a:xfrm>
          <a:noFill/>
          <a:ln/>
        </p:spPr>
        <p:txBody>
          <a:bodyPr/>
          <a:lstStyle/>
          <a:p>
            <a:pPr algn="just"/>
            <a:r>
              <a:rPr lang="fr-FR" dirty="0" smtClean="0"/>
              <a:t>Un exemple de de « déclin révélé » : chez les journalistes de l’Agence France Presse, les durées de sommeil moyennes diminuent avec l’âge, mais l’écart entre jeunes et âgés est beaucoup important (jusqu’à 1 heure et demie de différence) quand les journalistes vont dormir après une nuit de travail.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defRPr/>
                </a:pPr>
                <a:endParaRPr lang="fr-FR">
                  <a:cs typeface="+mn-cs"/>
                </a:endParaRPr>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fr-FR">
                  <a:cs typeface="+mn-cs"/>
                </a:endParaRPr>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defRPr/>
                </a:pPr>
                <a:endParaRPr lang="fr-FR">
                  <a:cs typeface="+mn-cs"/>
                </a:endParaRP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defRPr/>
                </a:pPr>
                <a:endParaRPr lang="fr-FR">
                  <a:cs typeface="+mn-cs"/>
                </a:endParaRP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defRPr/>
                </a:pPr>
                <a:endParaRPr lang="fr-FR">
                  <a:cs typeface="+mn-cs"/>
                </a:endParaRP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fr-FR">
                  <a:cs typeface="+mn-cs"/>
                </a:endParaRPr>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defRPr/>
                </a:pPr>
                <a:endParaRPr lang="fr-FR">
                  <a:cs typeface="+mn-cs"/>
                </a:endParaRP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defRPr/>
                </a:pPr>
                <a:endParaRPr lang="fr-FR">
                  <a:cs typeface="+mn-cs"/>
                </a:endParaRP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fr-FR">
                  <a:cs typeface="+mn-cs"/>
                </a:endParaRPr>
              </a:p>
            </p:txBody>
          </p:sp>
        </p:grpSp>
      </p:grpSp>
      <p:sp>
        <p:nvSpPr>
          <p:cNvPr id="172099" name="Rectangle 67"/>
          <p:cNvSpPr>
            <a:spLocks noGrp="1" noChangeArrowheads="1"/>
          </p:cNvSpPr>
          <p:nvPr>
            <p:ph type="ctrTitle"/>
          </p:nvPr>
        </p:nvSpPr>
        <p:spPr>
          <a:xfrm>
            <a:off x="990600" y="1752600"/>
            <a:ext cx="7772400" cy="1143000"/>
          </a:xfrm>
        </p:spPr>
        <p:txBody>
          <a:bodyPr/>
          <a:lstStyle>
            <a:lvl1pPr>
              <a:defRPr/>
            </a:lvl1pPr>
          </a:lstStyle>
          <a:p>
            <a:r>
              <a:rPr lang="fr-FR"/>
              <a:t>Cliquez pour modifier le style du titre du masque</a:t>
            </a:r>
          </a:p>
        </p:txBody>
      </p:sp>
      <p:sp>
        <p:nvSpPr>
          <p:cNvPr id="17210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fr-FR"/>
              <a:t>Cliquez pour modifier le style des sous-titres du masque</a:t>
            </a:r>
          </a:p>
        </p:txBody>
      </p:sp>
      <p:sp>
        <p:nvSpPr>
          <p:cNvPr id="69" name="Rectangle 69"/>
          <p:cNvSpPr>
            <a:spLocks noGrp="1" noChangeArrowheads="1"/>
          </p:cNvSpPr>
          <p:nvPr>
            <p:ph type="dt" sz="quarter" idx="10"/>
          </p:nvPr>
        </p:nvSpPr>
        <p:spPr/>
        <p:txBody>
          <a:bodyPr/>
          <a:lstStyle>
            <a:lvl1pPr>
              <a:defRPr/>
            </a:lvl1pPr>
          </a:lstStyle>
          <a:p>
            <a:pPr>
              <a:defRPr/>
            </a:pPr>
            <a:endParaRPr lang="fr-FR"/>
          </a:p>
        </p:txBody>
      </p:sp>
      <p:sp>
        <p:nvSpPr>
          <p:cNvPr id="70" name="Rectangle 70"/>
          <p:cNvSpPr>
            <a:spLocks noGrp="1" noChangeArrowheads="1"/>
          </p:cNvSpPr>
          <p:nvPr>
            <p:ph type="ftr" sz="quarter" idx="11"/>
          </p:nvPr>
        </p:nvSpPr>
        <p:spPr/>
        <p:txBody>
          <a:bodyPr/>
          <a:lstStyle>
            <a:lvl1pPr>
              <a:defRPr/>
            </a:lvl1pPr>
          </a:lstStyle>
          <a:p>
            <a:pPr>
              <a:defRPr/>
            </a:pPr>
            <a:r>
              <a:rPr lang="fr-FR" smtClean="0"/>
              <a:t>Saint-Malo, novembre 2016</a:t>
            </a:r>
            <a:endParaRPr lang="fr-FR"/>
          </a:p>
        </p:txBody>
      </p:sp>
      <p:sp>
        <p:nvSpPr>
          <p:cNvPr id="71" name="Rectangle 71"/>
          <p:cNvSpPr>
            <a:spLocks noGrp="1" noChangeArrowheads="1"/>
          </p:cNvSpPr>
          <p:nvPr>
            <p:ph type="sldNum" sz="quarter" idx="12"/>
          </p:nvPr>
        </p:nvSpPr>
        <p:spPr/>
        <p:txBody>
          <a:bodyPr/>
          <a:lstStyle>
            <a:lvl1pPr>
              <a:defRPr/>
            </a:lvl1pPr>
          </a:lstStyle>
          <a:p>
            <a:pPr>
              <a:defRPr/>
            </a:pPr>
            <a:fld id="{5562DEC5-B390-4B58-AF12-E8BC4D8E375F}"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5"/>
          <p:cNvSpPr>
            <a:spLocks noGrp="1" noChangeArrowheads="1"/>
          </p:cNvSpPr>
          <p:nvPr>
            <p:ph type="dt" sz="half" idx="10"/>
          </p:nvPr>
        </p:nvSpPr>
        <p:spPr>
          <a:ln/>
        </p:spPr>
        <p:txBody>
          <a:bodyPr/>
          <a:lstStyle>
            <a:lvl1pPr>
              <a:defRPr/>
            </a:lvl1pPr>
          </a:lstStyle>
          <a:p>
            <a:pPr>
              <a:defRPr/>
            </a:pPr>
            <a:endParaRPr lang="fr-FR"/>
          </a:p>
        </p:txBody>
      </p:sp>
      <p:sp>
        <p:nvSpPr>
          <p:cNvPr id="5"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6" name="Rectangle 67"/>
          <p:cNvSpPr>
            <a:spLocks noGrp="1" noChangeArrowheads="1"/>
          </p:cNvSpPr>
          <p:nvPr>
            <p:ph type="sldNum" sz="quarter" idx="12"/>
          </p:nvPr>
        </p:nvSpPr>
        <p:spPr>
          <a:ln/>
        </p:spPr>
        <p:txBody>
          <a:bodyPr/>
          <a:lstStyle>
            <a:lvl1pPr>
              <a:defRPr/>
            </a:lvl1pPr>
          </a:lstStyle>
          <a:p>
            <a:pPr>
              <a:defRPr/>
            </a:pPr>
            <a:fld id="{099412AA-B142-491D-B812-54159B6DCD3C}"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10350" y="304800"/>
            <a:ext cx="2000250" cy="57150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09600" y="304800"/>
            <a:ext cx="5848350" cy="57150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5"/>
          <p:cNvSpPr>
            <a:spLocks noGrp="1" noChangeArrowheads="1"/>
          </p:cNvSpPr>
          <p:nvPr>
            <p:ph type="dt" sz="half" idx="10"/>
          </p:nvPr>
        </p:nvSpPr>
        <p:spPr>
          <a:ln/>
        </p:spPr>
        <p:txBody>
          <a:bodyPr/>
          <a:lstStyle>
            <a:lvl1pPr>
              <a:defRPr/>
            </a:lvl1pPr>
          </a:lstStyle>
          <a:p>
            <a:pPr>
              <a:defRPr/>
            </a:pPr>
            <a:endParaRPr lang="fr-FR"/>
          </a:p>
        </p:txBody>
      </p:sp>
      <p:sp>
        <p:nvSpPr>
          <p:cNvPr id="5"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6" name="Rectangle 67"/>
          <p:cNvSpPr>
            <a:spLocks noGrp="1" noChangeArrowheads="1"/>
          </p:cNvSpPr>
          <p:nvPr>
            <p:ph type="sldNum" sz="quarter" idx="12"/>
          </p:nvPr>
        </p:nvSpPr>
        <p:spPr>
          <a:ln/>
        </p:spPr>
        <p:txBody>
          <a:bodyPr/>
          <a:lstStyle>
            <a:lvl1pPr>
              <a:defRPr/>
            </a:lvl1pPr>
          </a:lstStyle>
          <a:p>
            <a:pPr>
              <a:defRPr/>
            </a:pPr>
            <a:fld id="{8237F1AA-15DB-4DE0-A12A-17E558679D66}"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609600" y="304800"/>
            <a:ext cx="77724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838200" y="1905000"/>
            <a:ext cx="7772400" cy="4114800"/>
          </a:xfrm>
        </p:spPr>
        <p:txBody>
          <a:bodyPr/>
          <a:lstStyle/>
          <a:p>
            <a:pPr lvl="0"/>
            <a:endParaRPr lang="fr-FR" noProof="0" smtClean="0"/>
          </a:p>
        </p:txBody>
      </p:sp>
      <p:sp>
        <p:nvSpPr>
          <p:cNvPr id="4" name="Rectangle 65"/>
          <p:cNvSpPr>
            <a:spLocks noGrp="1" noChangeArrowheads="1"/>
          </p:cNvSpPr>
          <p:nvPr>
            <p:ph type="dt" sz="half" idx="10"/>
          </p:nvPr>
        </p:nvSpPr>
        <p:spPr>
          <a:ln/>
        </p:spPr>
        <p:txBody>
          <a:bodyPr/>
          <a:lstStyle>
            <a:lvl1pPr>
              <a:defRPr/>
            </a:lvl1pPr>
          </a:lstStyle>
          <a:p>
            <a:pPr>
              <a:defRPr/>
            </a:pPr>
            <a:endParaRPr lang="fr-FR"/>
          </a:p>
        </p:txBody>
      </p:sp>
      <p:sp>
        <p:nvSpPr>
          <p:cNvPr id="5"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6" name="Rectangle 67"/>
          <p:cNvSpPr>
            <a:spLocks noGrp="1" noChangeArrowheads="1"/>
          </p:cNvSpPr>
          <p:nvPr>
            <p:ph type="sldNum" sz="quarter" idx="12"/>
          </p:nvPr>
        </p:nvSpPr>
        <p:spPr>
          <a:ln/>
        </p:spPr>
        <p:txBody>
          <a:bodyPr/>
          <a:lstStyle>
            <a:lvl1pPr>
              <a:defRPr/>
            </a:lvl1pPr>
          </a:lstStyle>
          <a:p>
            <a:pPr>
              <a:defRPr/>
            </a:pPr>
            <a:fld id="{D0ACF8F5-5389-4FA9-87C2-0CC7B3C6BF39}"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09600" y="304800"/>
            <a:ext cx="77724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838200" y="1905000"/>
            <a:ext cx="7772400" cy="4114800"/>
          </a:xfrm>
        </p:spPr>
        <p:txBody>
          <a:bodyPr/>
          <a:lstStyle/>
          <a:p>
            <a:pPr lvl="0"/>
            <a:endParaRPr lang="fr-FR" noProof="0" smtClean="0"/>
          </a:p>
        </p:txBody>
      </p:sp>
      <p:sp>
        <p:nvSpPr>
          <p:cNvPr id="4" name="Rectangle 65"/>
          <p:cNvSpPr>
            <a:spLocks noGrp="1" noChangeArrowheads="1"/>
          </p:cNvSpPr>
          <p:nvPr>
            <p:ph type="dt" sz="half" idx="10"/>
          </p:nvPr>
        </p:nvSpPr>
        <p:spPr>
          <a:ln/>
        </p:spPr>
        <p:txBody>
          <a:bodyPr/>
          <a:lstStyle>
            <a:lvl1pPr>
              <a:defRPr/>
            </a:lvl1pPr>
          </a:lstStyle>
          <a:p>
            <a:pPr>
              <a:defRPr/>
            </a:pPr>
            <a:endParaRPr lang="fr-FR"/>
          </a:p>
        </p:txBody>
      </p:sp>
      <p:sp>
        <p:nvSpPr>
          <p:cNvPr id="5"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6" name="Rectangle 67"/>
          <p:cNvSpPr>
            <a:spLocks noGrp="1" noChangeArrowheads="1"/>
          </p:cNvSpPr>
          <p:nvPr>
            <p:ph type="sldNum" sz="quarter" idx="12"/>
          </p:nvPr>
        </p:nvSpPr>
        <p:spPr>
          <a:ln/>
        </p:spPr>
        <p:txBody>
          <a:bodyPr/>
          <a:lstStyle>
            <a:lvl1pPr>
              <a:defRPr/>
            </a:lvl1pPr>
          </a:lstStyle>
          <a:p>
            <a:pPr>
              <a:defRPr/>
            </a:pPr>
            <a:fld id="{378932F4-4849-4079-BC43-6A8AF3DB662E}"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609600" y="304800"/>
            <a:ext cx="7772400" cy="1143000"/>
          </a:xfrm>
        </p:spPr>
        <p:txBody>
          <a:bodyPr/>
          <a:lstStyle/>
          <a:p>
            <a:r>
              <a:rPr lang="fr-FR" smtClean="0"/>
              <a:t>Cliquez pour modifier le style du titre</a:t>
            </a:r>
            <a:endParaRPr lang="fr-FR"/>
          </a:p>
        </p:txBody>
      </p:sp>
      <p:sp>
        <p:nvSpPr>
          <p:cNvPr id="3" name="Espace réservé du contenu 2"/>
          <p:cNvSpPr>
            <a:spLocks noGrp="1"/>
          </p:cNvSpPr>
          <p:nvPr>
            <p:ph sz="quarter" idx="1"/>
          </p:nvPr>
        </p:nvSpPr>
        <p:spPr>
          <a:xfrm>
            <a:off x="838200" y="1905000"/>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800600" y="1905000"/>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838200" y="4038600"/>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800600" y="4038600"/>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65"/>
          <p:cNvSpPr>
            <a:spLocks noGrp="1" noChangeArrowheads="1"/>
          </p:cNvSpPr>
          <p:nvPr>
            <p:ph type="dt" sz="half" idx="10"/>
          </p:nvPr>
        </p:nvSpPr>
        <p:spPr>
          <a:ln/>
        </p:spPr>
        <p:txBody>
          <a:bodyPr/>
          <a:lstStyle>
            <a:lvl1pPr>
              <a:defRPr/>
            </a:lvl1pPr>
          </a:lstStyle>
          <a:p>
            <a:pPr>
              <a:defRPr/>
            </a:pPr>
            <a:endParaRPr lang="fr-FR"/>
          </a:p>
        </p:txBody>
      </p:sp>
      <p:sp>
        <p:nvSpPr>
          <p:cNvPr id="8"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9" name="Rectangle 67"/>
          <p:cNvSpPr>
            <a:spLocks noGrp="1" noChangeArrowheads="1"/>
          </p:cNvSpPr>
          <p:nvPr>
            <p:ph type="sldNum" sz="quarter" idx="12"/>
          </p:nvPr>
        </p:nvSpPr>
        <p:spPr>
          <a:ln/>
        </p:spPr>
        <p:txBody>
          <a:bodyPr/>
          <a:lstStyle>
            <a:lvl1pPr>
              <a:defRPr/>
            </a:lvl1pPr>
          </a:lstStyle>
          <a:p>
            <a:pPr>
              <a:defRPr/>
            </a:pPr>
            <a:fld id="{9925FF0A-D89F-4F14-A79E-06107A16883E}"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5"/>
          <p:cNvSpPr>
            <a:spLocks noGrp="1" noChangeArrowheads="1"/>
          </p:cNvSpPr>
          <p:nvPr>
            <p:ph type="dt" sz="half" idx="10"/>
          </p:nvPr>
        </p:nvSpPr>
        <p:spPr>
          <a:ln/>
        </p:spPr>
        <p:txBody>
          <a:bodyPr/>
          <a:lstStyle>
            <a:lvl1pPr>
              <a:defRPr/>
            </a:lvl1pPr>
          </a:lstStyle>
          <a:p>
            <a:pPr>
              <a:defRPr/>
            </a:pPr>
            <a:endParaRPr lang="fr-FR"/>
          </a:p>
        </p:txBody>
      </p:sp>
      <p:sp>
        <p:nvSpPr>
          <p:cNvPr id="5"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6" name="Rectangle 67"/>
          <p:cNvSpPr>
            <a:spLocks noGrp="1" noChangeArrowheads="1"/>
          </p:cNvSpPr>
          <p:nvPr>
            <p:ph type="sldNum" sz="quarter" idx="12"/>
          </p:nvPr>
        </p:nvSpPr>
        <p:spPr>
          <a:ln/>
        </p:spPr>
        <p:txBody>
          <a:bodyPr/>
          <a:lstStyle>
            <a:lvl1pPr>
              <a:defRPr/>
            </a:lvl1pPr>
          </a:lstStyle>
          <a:p>
            <a:pPr>
              <a:defRPr/>
            </a:pPr>
            <a:fld id="{53658532-7C7D-4751-9B15-5E3AD969ED76}"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65"/>
          <p:cNvSpPr>
            <a:spLocks noGrp="1" noChangeArrowheads="1"/>
          </p:cNvSpPr>
          <p:nvPr>
            <p:ph type="dt" sz="half" idx="10"/>
          </p:nvPr>
        </p:nvSpPr>
        <p:spPr>
          <a:ln/>
        </p:spPr>
        <p:txBody>
          <a:bodyPr/>
          <a:lstStyle>
            <a:lvl1pPr>
              <a:defRPr/>
            </a:lvl1pPr>
          </a:lstStyle>
          <a:p>
            <a:pPr>
              <a:defRPr/>
            </a:pPr>
            <a:endParaRPr lang="fr-FR"/>
          </a:p>
        </p:txBody>
      </p:sp>
      <p:sp>
        <p:nvSpPr>
          <p:cNvPr id="5"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6" name="Rectangle 67"/>
          <p:cNvSpPr>
            <a:spLocks noGrp="1" noChangeArrowheads="1"/>
          </p:cNvSpPr>
          <p:nvPr>
            <p:ph type="sldNum" sz="quarter" idx="12"/>
          </p:nvPr>
        </p:nvSpPr>
        <p:spPr>
          <a:ln/>
        </p:spPr>
        <p:txBody>
          <a:bodyPr/>
          <a:lstStyle>
            <a:lvl1pPr>
              <a:defRPr/>
            </a:lvl1pPr>
          </a:lstStyle>
          <a:p>
            <a:pPr>
              <a:defRPr/>
            </a:pPr>
            <a:fld id="{0BB93746-657D-4300-923C-254B30FD1FF3}"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5"/>
          <p:cNvSpPr>
            <a:spLocks noGrp="1" noChangeArrowheads="1"/>
          </p:cNvSpPr>
          <p:nvPr>
            <p:ph type="dt" sz="half" idx="10"/>
          </p:nvPr>
        </p:nvSpPr>
        <p:spPr>
          <a:ln/>
        </p:spPr>
        <p:txBody>
          <a:bodyPr/>
          <a:lstStyle>
            <a:lvl1pPr>
              <a:defRPr/>
            </a:lvl1pPr>
          </a:lstStyle>
          <a:p>
            <a:pPr>
              <a:defRPr/>
            </a:pPr>
            <a:endParaRPr lang="fr-FR"/>
          </a:p>
        </p:txBody>
      </p:sp>
      <p:sp>
        <p:nvSpPr>
          <p:cNvPr id="6"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7" name="Rectangle 67"/>
          <p:cNvSpPr>
            <a:spLocks noGrp="1" noChangeArrowheads="1"/>
          </p:cNvSpPr>
          <p:nvPr>
            <p:ph type="sldNum" sz="quarter" idx="12"/>
          </p:nvPr>
        </p:nvSpPr>
        <p:spPr>
          <a:ln/>
        </p:spPr>
        <p:txBody>
          <a:bodyPr/>
          <a:lstStyle>
            <a:lvl1pPr>
              <a:defRPr/>
            </a:lvl1pPr>
          </a:lstStyle>
          <a:p>
            <a:pPr>
              <a:defRPr/>
            </a:pPr>
            <a:fld id="{76EDE429-A5EA-4353-9F4B-38BB5C84A663}"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65"/>
          <p:cNvSpPr>
            <a:spLocks noGrp="1" noChangeArrowheads="1"/>
          </p:cNvSpPr>
          <p:nvPr>
            <p:ph type="dt" sz="half" idx="10"/>
          </p:nvPr>
        </p:nvSpPr>
        <p:spPr>
          <a:ln/>
        </p:spPr>
        <p:txBody>
          <a:bodyPr/>
          <a:lstStyle>
            <a:lvl1pPr>
              <a:defRPr/>
            </a:lvl1pPr>
          </a:lstStyle>
          <a:p>
            <a:pPr>
              <a:defRPr/>
            </a:pPr>
            <a:endParaRPr lang="fr-FR"/>
          </a:p>
        </p:txBody>
      </p:sp>
      <p:sp>
        <p:nvSpPr>
          <p:cNvPr id="8"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9" name="Rectangle 67"/>
          <p:cNvSpPr>
            <a:spLocks noGrp="1" noChangeArrowheads="1"/>
          </p:cNvSpPr>
          <p:nvPr>
            <p:ph type="sldNum" sz="quarter" idx="12"/>
          </p:nvPr>
        </p:nvSpPr>
        <p:spPr>
          <a:ln/>
        </p:spPr>
        <p:txBody>
          <a:bodyPr/>
          <a:lstStyle>
            <a:lvl1pPr>
              <a:defRPr/>
            </a:lvl1pPr>
          </a:lstStyle>
          <a:p>
            <a:pPr>
              <a:defRPr/>
            </a:pPr>
            <a:fld id="{3C199F1A-5602-4B1E-8F9D-DB71CF93A0A6}"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65"/>
          <p:cNvSpPr>
            <a:spLocks noGrp="1" noChangeArrowheads="1"/>
          </p:cNvSpPr>
          <p:nvPr>
            <p:ph type="dt" sz="half" idx="10"/>
          </p:nvPr>
        </p:nvSpPr>
        <p:spPr>
          <a:ln/>
        </p:spPr>
        <p:txBody>
          <a:bodyPr/>
          <a:lstStyle>
            <a:lvl1pPr>
              <a:defRPr/>
            </a:lvl1pPr>
          </a:lstStyle>
          <a:p>
            <a:pPr>
              <a:defRPr/>
            </a:pPr>
            <a:endParaRPr lang="fr-FR"/>
          </a:p>
        </p:txBody>
      </p:sp>
      <p:sp>
        <p:nvSpPr>
          <p:cNvPr id="4"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5" name="Rectangle 67"/>
          <p:cNvSpPr>
            <a:spLocks noGrp="1" noChangeArrowheads="1"/>
          </p:cNvSpPr>
          <p:nvPr>
            <p:ph type="sldNum" sz="quarter" idx="12"/>
          </p:nvPr>
        </p:nvSpPr>
        <p:spPr>
          <a:ln/>
        </p:spPr>
        <p:txBody>
          <a:bodyPr/>
          <a:lstStyle>
            <a:lvl1pPr>
              <a:defRPr/>
            </a:lvl1pPr>
          </a:lstStyle>
          <a:p>
            <a:pPr>
              <a:defRPr/>
            </a:pPr>
            <a:fld id="{B8D05085-A65A-4527-80F5-6BFE1C61F5D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fr-FR"/>
          </a:p>
        </p:txBody>
      </p:sp>
      <p:sp>
        <p:nvSpPr>
          <p:cNvPr id="3"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4" name="Rectangle 67"/>
          <p:cNvSpPr>
            <a:spLocks noGrp="1" noChangeArrowheads="1"/>
          </p:cNvSpPr>
          <p:nvPr>
            <p:ph type="sldNum" sz="quarter" idx="12"/>
          </p:nvPr>
        </p:nvSpPr>
        <p:spPr>
          <a:ln/>
        </p:spPr>
        <p:txBody>
          <a:bodyPr/>
          <a:lstStyle>
            <a:lvl1pPr>
              <a:defRPr/>
            </a:lvl1pPr>
          </a:lstStyle>
          <a:p>
            <a:pPr>
              <a:defRPr/>
            </a:pPr>
            <a:fld id="{A49AE081-EF53-4026-8B31-8A7BC8542C37}"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5"/>
          <p:cNvSpPr>
            <a:spLocks noGrp="1" noChangeArrowheads="1"/>
          </p:cNvSpPr>
          <p:nvPr>
            <p:ph type="dt" sz="half" idx="10"/>
          </p:nvPr>
        </p:nvSpPr>
        <p:spPr>
          <a:ln/>
        </p:spPr>
        <p:txBody>
          <a:bodyPr/>
          <a:lstStyle>
            <a:lvl1pPr>
              <a:defRPr/>
            </a:lvl1pPr>
          </a:lstStyle>
          <a:p>
            <a:pPr>
              <a:defRPr/>
            </a:pPr>
            <a:endParaRPr lang="fr-FR"/>
          </a:p>
        </p:txBody>
      </p:sp>
      <p:sp>
        <p:nvSpPr>
          <p:cNvPr id="6"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7" name="Rectangle 67"/>
          <p:cNvSpPr>
            <a:spLocks noGrp="1" noChangeArrowheads="1"/>
          </p:cNvSpPr>
          <p:nvPr>
            <p:ph type="sldNum" sz="quarter" idx="12"/>
          </p:nvPr>
        </p:nvSpPr>
        <p:spPr>
          <a:ln/>
        </p:spPr>
        <p:txBody>
          <a:bodyPr/>
          <a:lstStyle>
            <a:lvl1pPr>
              <a:defRPr/>
            </a:lvl1pPr>
          </a:lstStyle>
          <a:p>
            <a:pPr>
              <a:defRPr/>
            </a:pPr>
            <a:fld id="{E5074397-85D8-4E41-9D6E-E0AD0997FD2B}"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5"/>
          <p:cNvSpPr>
            <a:spLocks noGrp="1" noChangeArrowheads="1"/>
          </p:cNvSpPr>
          <p:nvPr>
            <p:ph type="dt" sz="half" idx="10"/>
          </p:nvPr>
        </p:nvSpPr>
        <p:spPr>
          <a:ln/>
        </p:spPr>
        <p:txBody>
          <a:bodyPr/>
          <a:lstStyle>
            <a:lvl1pPr>
              <a:defRPr/>
            </a:lvl1pPr>
          </a:lstStyle>
          <a:p>
            <a:pPr>
              <a:defRPr/>
            </a:pPr>
            <a:endParaRPr lang="fr-FR"/>
          </a:p>
        </p:txBody>
      </p:sp>
      <p:sp>
        <p:nvSpPr>
          <p:cNvPr id="6" name="Rectangle 66"/>
          <p:cNvSpPr>
            <a:spLocks noGrp="1" noChangeArrowheads="1"/>
          </p:cNvSpPr>
          <p:nvPr>
            <p:ph type="ftr" sz="quarter" idx="11"/>
          </p:nvPr>
        </p:nvSpPr>
        <p:spPr>
          <a:ln/>
        </p:spPr>
        <p:txBody>
          <a:bodyPr/>
          <a:lstStyle>
            <a:lvl1pPr>
              <a:defRPr/>
            </a:lvl1pPr>
          </a:lstStyle>
          <a:p>
            <a:pPr>
              <a:defRPr/>
            </a:pPr>
            <a:r>
              <a:rPr lang="fr-FR" smtClean="0"/>
              <a:t>Saint-Malo, novembre 2016</a:t>
            </a:r>
            <a:endParaRPr lang="fr-FR"/>
          </a:p>
        </p:txBody>
      </p:sp>
      <p:sp>
        <p:nvSpPr>
          <p:cNvPr id="7" name="Rectangle 67"/>
          <p:cNvSpPr>
            <a:spLocks noGrp="1" noChangeArrowheads="1"/>
          </p:cNvSpPr>
          <p:nvPr>
            <p:ph type="sldNum" sz="quarter" idx="12"/>
          </p:nvPr>
        </p:nvSpPr>
        <p:spPr>
          <a:ln/>
        </p:spPr>
        <p:txBody>
          <a:bodyPr/>
          <a:lstStyle>
            <a:lvl1pPr>
              <a:defRPr/>
            </a:lvl1pPr>
          </a:lstStyle>
          <a:p>
            <a:pPr>
              <a:defRPr/>
            </a:pPr>
            <a:fld id="{1E28939C-4E5A-4007-B07D-801EE8985F2E}"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5538" name="Group 2"/>
          <p:cNvGrpSpPr>
            <a:grpSpLocks/>
          </p:cNvGrpSpPr>
          <p:nvPr/>
        </p:nvGrpSpPr>
        <p:grpSpPr bwMode="auto">
          <a:xfrm>
            <a:off x="0" y="0"/>
            <a:ext cx="9144000" cy="6858000"/>
            <a:chOff x="0" y="0"/>
            <a:chExt cx="5760" cy="4320"/>
          </a:xfrm>
        </p:grpSpPr>
        <p:grpSp>
          <p:nvGrpSpPr>
            <p:cNvPr id="65544" name="Group 3"/>
            <p:cNvGrpSpPr>
              <a:grpSpLocks/>
            </p:cNvGrpSpPr>
            <p:nvPr/>
          </p:nvGrpSpPr>
          <p:grpSpPr bwMode="auto">
            <a:xfrm>
              <a:off x="0" y="0"/>
              <a:ext cx="5760" cy="4320"/>
              <a:chOff x="0" y="0"/>
              <a:chExt cx="5760" cy="4320"/>
            </a:xfrm>
          </p:grpSpPr>
          <p:grpSp>
            <p:nvGrpSpPr>
              <p:cNvPr id="65551" name="Group 4"/>
              <p:cNvGrpSpPr>
                <a:grpSpLocks/>
              </p:cNvGrpSpPr>
              <p:nvPr/>
            </p:nvGrpSpPr>
            <p:grpSpPr bwMode="auto">
              <a:xfrm>
                <a:off x="0" y="192"/>
                <a:ext cx="5760" cy="4032"/>
                <a:chOff x="0" y="192"/>
                <a:chExt cx="5760" cy="4032"/>
              </a:xfrm>
            </p:grpSpPr>
            <p:sp>
              <p:nvSpPr>
                <p:cNvPr id="171013"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14"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15"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16"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17"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18"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19"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20"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21"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22"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23"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24"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25"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26"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27"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28"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29"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30"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31"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32"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33"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34"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grpSp>
          <p:grpSp>
            <p:nvGrpSpPr>
              <p:cNvPr id="65552" name="Group 27"/>
              <p:cNvGrpSpPr>
                <a:grpSpLocks/>
              </p:cNvGrpSpPr>
              <p:nvPr/>
            </p:nvGrpSpPr>
            <p:grpSpPr bwMode="auto">
              <a:xfrm>
                <a:off x="192" y="0"/>
                <a:ext cx="5376" cy="4320"/>
                <a:chOff x="192" y="0"/>
                <a:chExt cx="5376" cy="4320"/>
              </a:xfrm>
            </p:grpSpPr>
            <p:sp>
              <p:nvSpPr>
                <p:cNvPr id="171036"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37"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38"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39"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40"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41"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42"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43"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44"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45"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46"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47"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48"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49"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50"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51"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52"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53"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54"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55"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56"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57"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58"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59"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60"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61"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62"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63"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sp>
              <p:nvSpPr>
                <p:cNvPr id="171064"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fr-FR">
                    <a:cs typeface="+mn-cs"/>
                  </a:endParaRPr>
                </a:p>
              </p:txBody>
            </p:sp>
          </p:grpSp>
        </p:grpSp>
        <p:sp>
          <p:nvSpPr>
            <p:cNvPr id="171065"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defRPr/>
              </a:pPr>
              <a:endParaRPr lang="fr-FR">
                <a:cs typeface="+mn-cs"/>
              </a:endParaRPr>
            </a:p>
          </p:txBody>
        </p:sp>
        <p:sp>
          <p:nvSpPr>
            <p:cNvPr id="171066"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fr-FR">
                <a:cs typeface="+mn-cs"/>
              </a:endParaRPr>
            </a:p>
          </p:txBody>
        </p:sp>
        <p:grpSp>
          <p:nvGrpSpPr>
            <p:cNvPr id="65547" name="Group 59"/>
            <p:cNvGrpSpPr>
              <a:grpSpLocks/>
            </p:cNvGrpSpPr>
            <p:nvPr/>
          </p:nvGrpSpPr>
          <p:grpSpPr bwMode="auto">
            <a:xfrm>
              <a:off x="261" y="892"/>
              <a:ext cx="1124" cy="1464"/>
              <a:chOff x="96" y="916"/>
              <a:chExt cx="2208" cy="2876"/>
            </a:xfrm>
          </p:grpSpPr>
          <p:sp>
            <p:nvSpPr>
              <p:cNvPr id="171068"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defRPr/>
                </a:pPr>
                <a:endParaRPr lang="fr-FR">
                  <a:cs typeface="+mn-cs"/>
                </a:endParaRPr>
              </a:p>
            </p:txBody>
          </p:sp>
          <p:sp>
            <p:nvSpPr>
              <p:cNvPr id="171069"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defRPr/>
                </a:pPr>
                <a:endParaRPr lang="fr-FR">
                  <a:cs typeface="+mn-cs"/>
                </a:endParaRPr>
              </a:p>
            </p:txBody>
          </p:sp>
          <p:sp>
            <p:nvSpPr>
              <p:cNvPr id="171070"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fr-FR">
                  <a:cs typeface="+mn-cs"/>
                </a:endParaRPr>
              </a:p>
            </p:txBody>
          </p:sp>
        </p:grpSp>
      </p:grpSp>
      <p:sp>
        <p:nvSpPr>
          <p:cNvPr id="65539"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 du masque</a:t>
            </a:r>
          </a:p>
        </p:txBody>
      </p:sp>
      <p:sp>
        <p:nvSpPr>
          <p:cNvPr id="65540"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71073"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cs typeface="+mn-cs"/>
              </a:defRPr>
            </a:lvl1pPr>
          </a:lstStyle>
          <a:p>
            <a:pPr>
              <a:defRPr/>
            </a:pPr>
            <a:endParaRPr lang="fr-FR"/>
          </a:p>
        </p:txBody>
      </p:sp>
      <p:sp>
        <p:nvSpPr>
          <p:cNvPr id="171074"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cs typeface="+mn-cs"/>
              </a:defRPr>
            </a:lvl1pPr>
          </a:lstStyle>
          <a:p>
            <a:pPr>
              <a:defRPr/>
            </a:pPr>
            <a:r>
              <a:rPr lang="fr-FR" smtClean="0"/>
              <a:t>Saint-Malo, novembre 2016</a:t>
            </a:r>
            <a:endParaRPr lang="fr-FR"/>
          </a:p>
        </p:txBody>
      </p:sp>
      <p:sp>
        <p:nvSpPr>
          <p:cNvPr id="171075"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cs typeface="+mn-cs"/>
              </a:defRPr>
            </a:lvl1pPr>
          </a:lstStyle>
          <a:p>
            <a:pPr>
              <a:defRPr/>
            </a:pPr>
            <a:fld id="{38582D38-E987-48BE-A13B-3233F19B96D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41"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Lst>
  <p:timing>
    <p:tnLst>
      <p:par>
        <p:cTn id="1" dur="indefinite" restart="never" nodeType="tmRoot"/>
      </p:par>
    </p:tnLst>
  </p:timing>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omic Sans MS" pitchFamily="66" charset="0"/>
        </a:defRPr>
      </a:lvl2pPr>
      <a:lvl3pPr algn="l" rtl="0" eaLnBrk="0" fontAlgn="base" hangingPunct="0">
        <a:spcBef>
          <a:spcPct val="0"/>
        </a:spcBef>
        <a:spcAft>
          <a:spcPct val="0"/>
        </a:spcAft>
        <a:defRPr sz="4400">
          <a:solidFill>
            <a:schemeClr val="tx2"/>
          </a:solidFill>
          <a:latin typeface="Comic Sans MS" pitchFamily="66" charset="0"/>
        </a:defRPr>
      </a:lvl3pPr>
      <a:lvl4pPr algn="l" rtl="0" eaLnBrk="0" fontAlgn="base" hangingPunct="0">
        <a:spcBef>
          <a:spcPct val="0"/>
        </a:spcBef>
        <a:spcAft>
          <a:spcPct val="0"/>
        </a:spcAft>
        <a:defRPr sz="4400">
          <a:solidFill>
            <a:schemeClr val="tx2"/>
          </a:solidFill>
          <a:latin typeface="Comic Sans MS" pitchFamily="66" charset="0"/>
        </a:defRPr>
      </a:lvl4pPr>
      <a:lvl5pPr algn="l" rtl="0" eaLnBrk="0" fontAlgn="base" hangingPunct="0">
        <a:spcBef>
          <a:spcPct val="0"/>
        </a:spcBef>
        <a:spcAft>
          <a:spcPct val="0"/>
        </a:spcAft>
        <a:defRPr sz="4400">
          <a:solidFill>
            <a:schemeClr val="tx2"/>
          </a:solidFill>
          <a:latin typeface="Comic Sans MS" pitchFamily="66" charset="0"/>
        </a:defRPr>
      </a:lvl5pPr>
      <a:lvl6pPr marL="457200" algn="l" rtl="0" fontAlgn="base">
        <a:spcBef>
          <a:spcPct val="0"/>
        </a:spcBef>
        <a:spcAft>
          <a:spcPct val="0"/>
        </a:spcAft>
        <a:defRPr sz="4400">
          <a:solidFill>
            <a:schemeClr val="tx2"/>
          </a:solidFill>
          <a:latin typeface="Comic Sans MS" pitchFamily="66" charset="0"/>
        </a:defRPr>
      </a:lvl6pPr>
      <a:lvl7pPr marL="914400" algn="l" rtl="0" fontAlgn="base">
        <a:spcBef>
          <a:spcPct val="0"/>
        </a:spcBef>
        <a:spcAft>
          <a:spcPct val="0"/>
        </a:spcAft>
        <a:defRPr sz="4400">
          <a:solidFill>
            <a:schemeClr val="tx2"/>
          </a:solidFill>
          <a:latin typeface="Comic Sans MS" pitchFamily="66" charset="0"/>
        </a:defRPr>
      </a:lvl7pPr>
      <a:lvl8pPr marL="1371600" algn="l" rtl="0" fontAlgn="base">
        <a:spcBef>
          <a:spcPct val="0"/>
        </a:spcBef>
        <a:spcAft>
          <a:spcPct val="0"/>
        </a:spcAft>
        <a:defRPr sz="4400">
          <a:solidFill>
            <a:schemeClr val="tx2"/>
          </a:solidFill>
          <a:latin typeface="Comic Sans MS" pitchFamily="66" charset="0"/>
        </a:defRPr>
      </a:lvl8pPr>
      <a:lvl9pPr marL="1828800" algn="l" rtl="0" fontAlgn="base">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erge.volkoff@cee-recherche.fr"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11.emf"/><Relationship Id="rId4" Type="http://schemas.openxmlformats.org/officeDocument/2006/relationships/oleObject" Target="../embeddings/oleObject6.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7.xml"/><Relationship Id="rId4" Type="http://schemas.openxmlformats.org/officeDocument/2006/relationships/slide" Target="slide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Espace réservé du numéro de diapositive 4"/>
          <p:cNvSpPr>
            <a:spLocks noGrp="1"/>
          </p:cNvSpPr>
          <p:nvPr>
            <p:ph type="sldNum" sz="quarter" idx="12"/>
          </p:nvPr>
        </p:nvSpPr>
        <p:spPr/>
        <p:txBody>
          <a:bodyPr/>
          <a:lstStyle/>
          <a:p>
            <a:pPr>
              <a:defRPr/>
            </a:pPr>
            <a:fld id="{3B6E151A-724F-47D5-B623-1938AB4C5927}" type="slidenum">
              <a:rPr lang="fr-FR" smtClean="0"/>
              <a:pPr>
                <a:defRPr/>
              </a:pPr>
              <a:t>1</a:t>
            </a:fld>
            <a:endParaRPr lang="fr-FR" smtClean="0"/>
          </a:p>
        </p:txBody>
      </p:sp>
      <p:sp>
        <p:nvSpPr>
          <p:cNvPr id="67588" name="Rectangle 2"/>
          <p:cNvSpPr>
            <a:spLocks noGrp="1" noChangeArrowheads="1"/>
          </p:cNvSpPr>
          <p:nvPr>
            <p:ph type="title"/>
          </p:nvPr>
        </p:nvSpPr>
        <p:spPr>
          <a:xfrm>
            <a:off x="0" y="1371600"/>
            <a:ext cx="9144000" cy="2590800"/>
          </a:xfrm>
        </p:spPr>
        <p:txBody>
          <a:bodyPr/>
          <a:lstStyle/>
          <a:p>
            <a:pPr algn="ctr" eaLnBrk="1" hangingPunct="1"/>
            <a:r>
              <a:rPr lang="fr-FR" sz="4000" b="1" dirty="0" smtClean="0"/>
              <a:t>Vieillir au travail… </a:t>
            </a:r>
            <a:br>
              <a:rPr lang="fr-FR" sz="4000" b="1" dirty="0" smtClean="0"/>
            </a:br>
            <a:r>
              <a:rPr lang="fr-FR" sz="4000" b="1" dirty="0" smtClean="0"/>
              <a:t>dans quel travail ?</a:t>
            </a:r>
            <a:br>
              <a:rPr lang="fr-FR" sz="4000" b="1" dirty="0" smtClean="0"/>
            </a:br>
            <a:r>
              <a:rPr lang="fr-FR" sz="2800" dirty="0" smtClean="0"/>
              <a:t>Rencontre Prévention</a:t>
            </a:r>
            <a:r>
              <a:rPr lang="fr-FR" sz="2800" i="1" dirty="0" smtClean="0"/>
              <a:t>, </a:t>
            </a:r>
            <a:br>
              <a:rPr lang="fr-FR" sz="2800" i="1" dirty="0" smtClean="0"/>
            </a:br>
            <a:r>
              <a:rPr lang="fr-FR" sz="2800" i="1" dirty="0" smtClean="0"/>
              <a:t>Saint-Malo, 17 novembre 2016</a:t>
            </a:r>
            <a:endParaRPr lang="fr-FR" dirty="0" smtClean="0"/>
          </a:p>
        </p:txBody>
      </p:sp>
      <p:sp>
        <p:nvSpPr>
          <p:cNvPr id="67589" name="Text Box 3"/>
          <p:cNvSpPr txBox="1">
            <a:spLocks noChangeArrowheads="1"/>
          </p:cNvSpPr>
          <p:nvPr/>
        </p:nvSpPr>
        <p:spPr bwMode="auto">
          <a:xfrm>
            <a:off x="3708400" y="4221163"/>
            <a:ext cx="5214938" cy="1327150"/>
          </a:xfrm>
          <a:prstGeom prst="rect">
            <a:avLst/>
          </a:prstGeom>
          <a:noFill/>
          <a:ln w="9525">
            <a:noFill/>
            <a:miter lim="800000"/>
            <a:headEnd/>
            <a:tailEnd/>
          </a:ln>
        </p:spPr>
        <p:txBody>
          <a:bodyPr>
            <a:spAutoFit/>
          </a:bodyPr>
          <a:lstStyle/>
          <a:p>
            <a:pPr eaLnBrk="0" hangingPunct="0">
              <a:spcBef>
                <a:spcPct val="50000"/>
              </a:spcBef>
            </a:pPr>
            <a:r>
              <a:rPr lang="fr-FR" sz="2000" b="1" dirty="0">
                <a:latin typeface="Comic Sans MS" pitchFamily="66" charset="0"/>
              </a:rPr>
              <a:t>Serge Volkoff</a:t>
            </a:r>
            <a:endParaRPr lang="fr-FR" sz="1600" dirty="0">
              <a:latin typeface="Comic Sans MS" pitchFamily="66" charset="0"/>
            </a:endParaRPr>
          </a:p>
          <a:p>
            <a:pPr eaLnBrk="0" hangingPunct="0">
              <a:spcBef>
                <a:spcPct val="50000"/>
              </a:spcBef>
            </a:pPr>
            <a:r>
              <a:rPr lang="fr-FR" sz="1600" i="1" dirty="0">
                <a:latin typeface="Comic Sans MS" pitchFamily="66" charset="0"/>
              </a:rPr>
              <a:t>Centre de Recherches et d’Etudes sur l’Age et les Populations au Travail (CREAPT) - </a:t>
            </a:r>
            <a:r>
              <a:rPr lang="fr-FR" sz="1600" i="1" dirty="0" smtClean="0">
                <a:latin typeface="Comic Sans MS" pitchFamily="66" charset="0"/>
              </a:rPr>
              <a:t>CEE</a:t>
            </a:r>
            <a:endParaRPr lang="fr-FR" sz="1600" i="1" dirty="0">
              <a:latin typeface="Comic Sans MS" pitchFamily="66" charset="0"/>
            </a:endParaRPr>
          </a:p>
          <a:p>
            <a:pPr eaLnBrk="0" hangingPunct="0">
              <a:spcBef>
                <a:spcPct val="50000"/>
              </a:spcBef>
            </a:pPr>
            <a:r>
              <a:rPr lang="fr-FR" sz="1400" i="1" dirty="0">
                <a:latin typeface="Comic Sans MS" pitchFamily="66" charset="0"/>
                <a:hlinkClick r:id="rId3"/>
              </a:rPr>
              <a:t>Serge.volkoff@cee-recherche.fr</a:t>
            </a:r>
            <a:r>
              <a:rPr lang="fr-FR" sz="1400" i="1" dirty="0">
                <a:latin typeface="Comic Sans MS" pitchFamily="66" charset="0"/>
              </a:rPr>
              <a:t>,</a:t>
            </a:r>
          </a:p>
        </p:txBody>
      </p:sp>
      <p:sp>
        <p:nvSpPr>
          <p:cNvPr id="6" name="Espace réservé du pied de page 5"/>
          <p:cNvSpPr>
            <a:spLocks noGrp="1"/>
          </p:cNvSpPr>
          <p:nvPr>
            <p:ph type="ftr" sz="quarter" idx="11"/>
          </p:nvPr>
        </p:nvSpPr>
        <p:spPr/>
        <p:txBody>
          <a:bodyPr/>
          <a:lstStyle/>
          <a:p>
            <a:pPr>
              <a:defRPr/>
            </a:pPr>
            <a:r>
              <a:rPr lang="fr-FR" smtClean="0"/>
              <a:t>Saint-Malo, novembre 2016</a:t>
            </a: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Espace réservé du pied de page 4"/>
          <p:cNvSpPr>
            <a:spLocks noGrp="1"/>
          </p:cNvSpPr>
          <p:nvPr>
            <p:ph type="ftr" sz="quarter" idx="11"/>
          </p:nvPr>
        </p:nvSpPr>
        <p:spPr/>
        <p:txBody>
          <a:bodyPr/>
          <a:lstStyle/>
          <a:p>
            <a:pPr>
              <a:defRPr/>
            </a:pPr>
            <a:r>
              <a:rPr lang="fr-FR" smtClean="0"/>
              <a:t>Saint-Malo, novembre 2016</a:t>
            </a:r>
            <a:endParaRPr lang="fr-FR"/>
          </a:p>
        </p:txBody>
      </p:sp>
      <p:sp>
        <p:nvSpPr>
          <p:cNvPr id="126979" name="Espace réservé du numéro de diapositive 5"/>
          <p:cNvSpPr>
            <a:spLocks noGrp="1"/>
          </p:cNvSpPr>
          <p:nvPr>
            <p:ph type="sldNum" sz="quarter" idx="12"/>
          </p:nvPr>
        </p:nvSpPr>
        <p:spPr/>
        <p:txBody>
          <a:bodyPr/>
          <a:lstStyle/>
          <a:p>
            <a:pPr>
              <a:defRPr/>
            </a:pPr>
            <a:fld id="{476C8198-1864-4845-B8CD-9BEC4412FF0E}" type="slidenum">
              <a:rPr lang="fr-FR" smtClean="0"/>
              <a:pPr>
                <a:defRPr/>
              </a:pPr>
              <a:t>10</a:t>
            </a:fld>
            <a:endParaRPr lang="fr-FR" smtClean="0"/>
          </a:p>
        </p:txBody>
      </p:sp>
      <p:sp>
        <p:nvSpPr>
          <p:cNvPr id="128004" name="Rectangle 2"/>
          <p:cNvSpPr>
            <a:spLocks noGrp="1" noChangeArrowheads="1"/>
          </p:cNvSpPr>
          <p:nvPr>
            <p:ph type="title"/>
          </p:nvPr>
        </p:nvSpPr>
        <p:spPr>
          <a:xfrm>
            <a:off x="0" y="764704"/>
            <a:ext cx="8785225" cy="1143000"/>
          </a:xfrm>
        </p:spPr>
        <p:txBody>
          <a:bodyPr/>
          <a:lstStyle/>
          <a:p>
            <a:pPr algn="ctr" eaLnBrk="1" hangingPunct="1"/>
            <a:r>
              <a:rPr lang="fr-FR" sz="1800" i="1" dirty="0" smtClean="0"/>
              <a:t>Exemple de stratégie nocturne :</a:t>
            </a:r>
            <a:r>
              <a:rPr lang="fr-FR" sz="2400" i="1" dirty="0" smtClean="0"/>
              <a:t> </a:t>
            </a:r>
            <a:br>
              <a:rPr lang="fr-FR" sz="2400" i="1" dirty="0" smtClean="0"/>
            </a:br>
            <a:r>
              <a:rPr lang="fr-FR" sz="2400" b="1" i="1" dirty="0" smtClean="0"/>
              <a:t>les infirmières expérimentées réorganisent leurs tâches nocturnes pour faire face à l’accumulation de fatigue, aux baisses de vigilance et à l’isolement</a:t>
            </a:r>
          </a:p>
        </p:txBody>
      </p:sp>
      <p:sp>
        <p:nvSpPr>
          <p:cNvPr id="912387" name="Rectangle 3" descr="Rectangle: Click to edit Master text styles&#10;Second level&#10;Third level&#10;Fourth level&#10;Fifth level"/>
          <p:cNvSpPr>
            <a:spLocks noGrp="1" noChangeArrowheads="1"/>
          </p:cNvSpPr>
          <p:nvPr>
            <p:ph type="body" idx="1"/>
          </p:nvPr>
        </p:nvSpPr>
        <p:spPr>
          <a:xfrm>
            <a:off x="395536" y="2332037"/>
            <a:ext cx="8496944" cy="4525963"/>
          </a:xfrm>
        </p:spPr>
        <p:txBody>
          <a:bodyPr/>
          <a:lstStyle/>
          <a:p>
            <a:pPr eaLnBrk="1" hangingPunct="1"/>
            <a:r>
              <a:rPr lang="fr-FR" sz="2400" dirty="0" smtClean="0"/>
              <a:t>déplacer l’heure de certains soins, pour se ménager un temps de repos</a:t>
            </a:r>
          </a:p>
          <a:p>
            <a:pPr marL="0" indent="0" eaLnBrk="1" hangingPunct="1">
              <a:buNone/>
            </a:pPr>
            <a:endParaRPr lang="fr-FR" sz="2400" dirty="0" smtClean="0"/>
          </a:p>
          <a:p>
            <a:pPr eaLnBrk="1" hangingPunct="1"/>
            <a:r>
              <a:rPr lang="fr-FR" sz="2400" dirty="0" smtClean="0"/>
              <a:t>éviter de faire les tâches délicates ou astreignantes  au moment du « pic de fatigue »</a:t>
            </a:r>
          </a:p>
          <a:p>
            <a:pPr marL="0" indent="0" eaLnBrk="1" hangingPunct="1">
              <a:buNone/>
            </a:pPr>
            <a:endParaRPr lang="fr-FR" sz="2400" dirty="0" smtClean="0"/>
          </a:p>
          <a:p>
            <a:pPr eaLnBrk="1" hangingPunct="1"/>
            <a:r>
              <a:rPr lang="fr-FR" sz="2400" dirty="0" smtClean="0"/>
              <a:t>Adapter avec </a:t>
            </a:r>
            <a:r>
              <a:rPr lang="fr-FR" sz="2400" dirty="0"/>
              <a:t>soin </a:t>
            </a:r>
            <a:r>
              <a:rPr lang="fr-FR" sz="2400" dirty="0" smtClean="0"/>
              <a:t>les </a:t>
            </a:r>
            <a:r>
              <a:rPr lang="fr-FR" sz="2400" dirty="0"/>
              <a:t>protocoles de </a:t>
            </a:r>
            <a:r>
              <a:rPr lang="fr-FR" sz="2400" dirty="0" smtClean="0"/>
              <a:t>surveillance</a:t>
            </a:r>
          </a:p>
          <a:p>
            <a:pPr eaLnBrk="1" hangingPunct="1"/>
            <a:endParaRPr lang="fr-FR" sz="2400" dirty="0"/>
          </a:p>
          <a:p>
            <a:pPr eaLnBrk="1" hangingPunct="1"/>
            <a:r>
              <a:rPr lang="fr-FR" sz="2400" dirty="0" smtClean="0"/>
              <a:t>Etc.</a:t>
            </a:r>
            <a:endParaRPr lang="fr-FR" sz="2400" dirty="0"/>
          </a:p>
          <a:p>
            <a:pPr eaLnBrk="1" hangingPunct="1"/>
            <a:endParaRPr lang="fr-FR" sz="2400" dirty="0" smtClean="0"/>
          </a:p>
          <a:p>
            <a:pPr eaLnBrk="1" hangingPunct="1"/>
            <a:endParaRPr lang="fr-F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12387">
                                            <p:txEl>
                                              <p:pRg st="0" end="0"/>
                                            </p:txEl>
                                          </p:spTgt>
                                        </p:tgtEl>
                                        <p:attrNameLst>
                                          <p:attrName>style.visibility</p:attrName>
                                        </p:attrNameLst>
                                      </p:cBhvr>
                                      <p:to>
                                        <p:strVal val="visible"/>
                                      </p:to>
                                    </p:set>
                                    <p:animEffect transition="in" filter="box(in)">
                                      <p:cBhvr>
                                        <p:cTn id="7" dur="500"/>
                                        <p:tgtEl>
                                          <p:spTgt spid="912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12387">
                                            <p:txEl>
                                              <p:pRg st="2" end="2"/>
                                            </p:txEl>
                                          </p:spTgt>
                                        </p:tgtEl>
                                        <p:attrNameLst>
                                          <p:attrName>style.visibility</p:attrName>
                                        </p:attrNameLst>
                                      </p:cBhvr>
                                      <p:to>
                                        <p:strVal val="visible"/>
                                      </p:to>
                                    </p:set>
                                    <p:animEffect transition="in" filter="box(in)">
                                      <p:cBhvr>
                                        <p:cTn id="12" dur="500"/>
                                        <p:tgtEl>
                                          <p:spTgt spid="912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12387">
                                            <p:txEl>
                                              <p:pRg st="4" end="4"/>
                                            </p:txEl>
                                          </p:spTgt>
                                        </p:tgtEl>
                                        <p:attrNameLst>
                                          <p:attrName>style.visibility</p:attrName>
                                        </p:attrNameLst>
                                      </p:cBhvr>
                                      <p:to>
                                        <p:strVal val="visible"/>
                                      </p:to>
                                    </p:set>
                                    <p:animEffect transition="in" filter="box(in)">
                                      <p:cBhvr>
                                        <p:cTn id="17" dur="500"/>
                                        <p:tgtEl>
                                          <p:spTgt spid="9123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12387">
                                            <p:txEl>
                                              <p:pRg st="6" end="6"/>
                                            </p:txEl>
                                          </p:spTgt>
                                        </p:tgtEl>
                                        <p:attrNameLst>
                                          <p:attrName>style.visibility</p:attrName>
                                        </p:attrNameLst>
                                      </p:cBhvr>
                                      <p:to>
                                        <p:strVal val="visible"/>
                                      </p:to>
                                    </p:set>
                                    <p:animEffect transition="in" filter="box(in)">
                                      <p:cBhvr>
                                        <p:cTn id="22" dur="500"/>
                                        <p:tgtEl>
                                          <p:spTgt spid="912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238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Espace réservé du pied de page 4"/>
          <p:cNvSpPr>
            <a:spLocks noGrp="1"/>
          </p:cNvSpPr>
          <p:nvPr>
            <p:ph type="ftr" sz="quarter" idx="11"/>
          </p:nvPr>
        </p:nvSpPr>
        <p:spPr/>
        <p:txBody>
          <a:bodyPr/>
          <a:lstStyle/>
          <a:p>
            <a:pPr>
              <a:defRPr/>
            </a:pPr>
            <a:r>
              <a:rPr lang="fr-FR" smtClean="0"/>
              <a:t>Saint-Malo, novembre 2016</a:t>
            </a:r>
            <a:endParaRPr lang="fr-FR"/>
          </a:p>
        </p:txBody>
      </p:sp>
      <p:sp>
        <p:nvSpPr>
          <p:cNvPr id="132099" name="Espace réservé du numéro de diapositive 5"/>
          <p:cNvSpPr>
            <a:spLocks noGrp="1"/>
          </p:cNvSpPr>
          <p:nvPr>
            <p:ph type="sldNum" sz="quarter" idx="12"/>
          </p:nvPr>
        </p:nvSpPr>
        <p:spPr/>
        <p:txBody>
          <a:bodyPr/>
          <a:lstStyle/>
          <a:p>
            <a:pPr>
              <a:defRPr/>
            </a:pPr>
            <a:fld id="{05FFB856-CB90-4A7D-9579-92879B9B01F2}" type="slidenum">
              <a:rPr lang="fr-FR" smtClean="0"/>
              <a:pPr>
                <a:defRPr/>
              </a:pPr>
              <a:t>11</a:t>
            </a:fld>
            <a:endParaRPr lang="fr-FR" smtClean="0"/>
          </a:p>
        </p:txBody>
      </p:sp>
      <p:sp>
        <p:nvSpPr>
          <p:cNvPr id="133124" name="Rectangle 2"/>
          <p:cNvSpPr>
            <a:spLocks noGrp="1" noChangeArrowheads="1"/>
          </p:cNvSpPr>
          <p:nvPr>
            <p:ph type="title"/>
          </p:nvPr>
        </p:nvSpPr>
        <p:spPr>
          <a:xfrm>
            <a:off x="838200" y="1066800"/>
            <a:ext cx="7772400" cy="1143000"/>
          </a:xfrm>
        </p:spPr>
        <p:txBody>
          <a:bodyPr/>
          <a:lstStyle/>
          <a:p>
            <a:pPr algn="ctr" eaLnBrk="1" hangingPunct="1"/>
            <a:r>
              <a:rPr lang="fr-FR" sz="3200" b="1" dirty="0" smtClean="0"/>
              <a:t>Horaires décalés et âge :</a:t>
            </a:r>
            <a:br>
              <a:rPr lang="fr-FR" sz="3200" b="1" dirty="0" smtClean="0"/>
            </a:br>
            <a:r>
              <a:rPr lang="fr-FR" sz="3200" b="1" dirty="0" smtClean="0"/>
              <a:t> peut-on agir ?</a:t>
            </a:r>
          </a:p>
        </p:txBody>
      </p:sp>
      <p:sp>
        <p:nvSpPr>
          <p:cNvPr id="12291" name="Rectangle 3" descr="Rectangle: Click to edit Master text styles&#10;Second level&#10;Third level&#10;Fourth level&#10;Fifth level"/>
          <p:cNvSpPr>
            <a:spLocks noGrp="1" noChangeArrowheads="1"/>
          </p:cNvSpPr>
          <p:nvPr>
            <p:ph type="body" idx="1"/>
          </p:nvPr>
        </p:nvSpPr>
        <p:spPr>
          <a:xfrm>
            <a:off x="762000" y="2362200"/>
            <a:ext cx="7772400" cy="4114800"/>
          </a:xfrm>
        </p:spPr>
        <p:txBody>
          <a:bodyPr/>
          <a:lstStyle/>
          <a:p>
            <a:pPr eaLnBrk="1" hangingPunct="1"/>
            <a:r>
              <a:rPr lang="fr-FR" sz="2800" smtClean="0"/>
              <a:t>Réduire le volume d’horaires décalés </a:t>
            </a:r>
          </a:p>
          <a:p>
            <a:pPr eaLnBrk="1" hangingPunct="1"/>
            <a:r>
              <a:rPr lang="fr-FR" sz="2800" smtClean="0"/>
              <a:t>Rotations vers l’avant, et plus courtes </a:t>
            </a:r>
          </a:p>
          <a:p>
            <a:pPr eaLnBrk="1" hangingPunct="1"/>
            <a:r>
              <a:rPr lang="fr-FR" sz="2800" smtClean="0"/>
              <a:t>Pauses judicieusement réparties ; siestes ? </a:t>
            </a:r>
          </a:p>
          <a:p>
            <a:pPr eaLnBrk="1" hangingPunct="1"/>
            <a:r>
              <a:rPr lang="fr-FR" sz="2800" smtClean="0"/>
              <a:t>Contenu du travail, répartition des tâches</a:t>
            </a:r>
          </a:p>
          <a:p>
            <a:pPr eaLnBrk="1" hangingPunct="1"/>
            <a:r>
              <a:rPr lang="fr-FR" sz="2800" smtClean="0"/>
              <a:t>Construction et mobilisation d’une expérience spécifique </a:t>
            </a:r>
          </a:p>
          <a:p>
            <a:pPr eaLnBrk="1" hangingPunct="1"/>
            <a:r>
              <a:rPr lang="fr-FR" sz="2800" smtClean="0"/>
              <a:t>Temps partiel, horaires adaptés </a:t>
            </a:r>
          </a:p>
          <a:p>
            <a:pPr eaLnBrk="1" hangingPunct="1"/>
            <a:r>
              <a:rPr lang="fr-FR" sz="2800" smtClean="0"/>
              <a:t>...</a:t>
            </a:r>
          </a:p>
        </p:txBody>
      </p:sp>
      <p:sp>
        <p:nvSpPr>
          <p:cNvPr id="133126" name="AutoShape 4"/>
          <p:cNvSpPr>
            <a:spLocks noChangeArrowheads="1"/>
          </p:cNvSpPr>
          <p:nvPr/>
        </p:nvSpPr>
        <p:spPr bwMode="auto">
          <a:xfrm>
            <a:off x="4267200" y="0"/>
            <a:ext cx="485775" cy="1214438"/>
          </a:xfrm>
          <a:prstGeom prst="upDown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ox(in)">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ox(in)">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ox(in)">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box(in)">
                                      <p:cBhvr>
                                        <p:cTn id="27" dur="500"/>
                                        <p:tgtEl>
                                          <p:spTgt spid="122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box(in)">
                                      <p:cBhvr>
                                        <p:cTn id="32" dur="500"/>
                                        <p:tgtEl>
                                          <p:spTgt spid="122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291">
                                            <p:txEl>
                                              <p:pRg st="6" end="6"/>
                                            </p:txEl>
                                          </p:spTgt>
                                        </p:tgtEl>
                                        <p:attrNameLst>
                                          <p:attrName>style.visibility</p:attrName>
                                        </p:attrNameLst>
                                      </p:cBhvr>
                                      <p:to>
                                        <p:strVal val="visible"/>
                                      </p:to>
                                    </p:set>
                                    <p:animEffect transition="in" filter="box(in)">
                                      <p:cBhvr>
                                        <p:cTn id="37" dur="5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Espace réservé du pied de page 2"/>
          <p:cNvSpPr>
            <a:spLocks noGrp="1"/>
          </p:cNvSpPr>
          <p:nvPr>
            <p:ph type="ftr" sz="quarter" idx="11"/>
          </p:nvPr>
        </p:nvSpPr>
        <p:spPr/>
        <p:txBody>
          <a:bodyPr/>
          <a:lstStyle/>
          <a:p>
            <a:pPr>
              <a:defRPr/>
            </a:pPr>
            <a:r>
              <a:rPr lang="fr-FR" smtClean="0"/>
              <a:t>Saint-Malo, novembre 2016</a:t>
            </a:r>
            <a:endParaRPr lang="fr-FR"/>
          </a:p>
        </p:txBody>
      </p:sp>
      <p:sp>
        <p:nvSpPr>
          <p:cNvPr id="41988" name="Espace réservé du numéro de diapositive 3"/>
          <p:cNvSpPr>
            <a:spLocks noGrp="1"/>
          </p:cNvSpPr>
          <p:nvPr>
            <p:ph type="sldNum" sz="quarter" idx="12"/>
          </p:nvPr>
        </p:nvSpPr>
        <p:spPr/>
        <p:txBody>
          <a:bodyPr/>
          <a:lstStyle/>
          <a:p>
            <a:pPr>
              <a:defRPr/>
            </a:pPr>
            <a:fld id="{B9D2A247-F498-47AF-8EC0-C1335401DEF8}" type="slidenum">
              <a:rPr lang="fr-FR" smtClean="0"/>
              <a:pPr>
                <a:defRPr/>
              </a:pPr>
              <a:t>12</a:t>
            </a:fld>
            <a:endParaRPr lang="fr-FR" smtClean="0"/>
          </a:p>
        </p:txBody>
      </p:sp>
      <p:sp>
        <p:nvSpPr>
          <p:cNvPr id="39941" name="Rectangle 2"/>
          <p:cNvSpPr>
            <a:spLocks noChangeArrowheads="1"/>
          </p:cNvSpPr>
          <p:nvPr/>
        </p:nvSpPr>
        <p:spPr bwMode="auto">
          <a:xfrm>
            <a:off x="990600" y="457200"/>
            <a:ext cx="7772400" cy="1143000"/>
          </a:xfrm>
          <a:prstGeom prst="rect">
            <a:avLst/>
          </a:prstGeom>
          <a:noFill/>
          <a:ln w="9525">
            <a:noFill/>
            <a:miter lim="800000"/>
            <a:headEnd/>
            <a:tailEnd/>
          </a:ln>
        </p:spPr>
        <p:txBody>
          <a:bodyPr anchor="ctr"/>
          <a:lstStyle/>
          <a:p>
            <a:pPr algn="ctr" eaLnBrk="0" hangingPunct="0"/>
            <a:r>
              <a:rPr lang="fr-FR" sz="2800" b="1">
                <a:latin typeface="Comic Sans MS" pitchFamily="66" charset="0"/>
              </a:rPr>
              <a:t>Quelques effets des troubles articulaires</a:t>
            </a:r>
            <a:br>
              <a:rPr lang="fr-FR" sz="2800" b="1">
                <a:latin typeface="Comic Sans MS" pitchFamily="66" charset="0"/>
              </a:rPr>
            </a:br>
            <a:r>
              <a:rPr lang="fr-FR" sz="2800" b="1">
                <a:latin typeface="Comic Sans MS" pitchFamily="66" charset="0"/>
              </a:rPr>
              <a:t>chez des ouvriers d’assemblage (avions)</a:t>
            </a:r>
          </a:p>
        </p:txBody>
      </p:sp>
      <p:graphicFrame>
        <p:nvGraphicFramePr>
          <p:cNvPr id="272387" name="Object 3"/>
          <p:cNvGraphicFramePr>
            <a:graphicFrameLocks noChangeAspect="1"/>
          </p:cNvGraphicFramePr>
          <p:nvPr/>
        </p:nvGraphicFramePr>
        <p:xfrm>
          <a:off x="990600" y="1828800"/>
          <a:ext cx="7770813" cy="4114800"/>
        </p:xfrm>
        <a:graphic>
          <a:graphicData uri="http://schemas.openxmlformats.org/presentationml/2006/ole">
            <mc:AlternateContent xmlns:mc="http://schemas.openxmlformats.org/markup-compatibility/2006">
              <mc:Choice xmlns:v="urn:schemas-microsoft-com:vml" Requires="v">
                <p:oleObj spid="_x0000_s353316" name="Graphique" r:id="rId4" imgW="7772400" imgH="4114935" progId="MSGraph.Chart.8">
                  <p:embed followColorScheme="full"/>
                </p:oleObj>
              </mc:Choice>
              <mc:Fallback>
                <p:oleObj name="Graphique" r:id="rId4" imgW="7772400" imgH="411493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828800"/>
                        <a:ext cx="7770813"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9942" name="Text Box 4"/>
          <p:cNvSpPr txBox="1">
            <a:spLocks noChangeArrowheads="1"/>
          </p:cNvSpPr>
          <p:nvPr/>
        </p:nvSpPr>
        <p:spPr bwMode="auto">
          <a:xfrm>
            <a:off x="5105400" y="1828800"/>
            <a:ext cx="990600" cy="336550"/>
          </a:xfrm>
          <a:prstGeom prst="rect">
            <a:avLst/>
          </a:prstGeom>
          <a:noFill/>
          <a:ln w="9525">
            <a:noFill/>
            <a:miter lim="800000"/>
            <a:headEnd/>
            <a:tailEnd/>
          </a:ln>
        </p:spPr>
        <p:txBody>
          <a:bodyPr>
            <a:spAutoFit/>
          </a:bodyPr>
          <a:lstStyle/>
          <a:p>
            <a:pPr eaLnBrk="0" hangingPunct="0">
              <a:spcBef>
                <a:spcPct val="50000"/>
              </a:spcBef>
            </a:pPr>
            <a:r>
              <a:rPr lang="fr-FR" sz="1600" i="1">
                <a:latin typeface="Comic Sans MS" pitchFamily="66" charset="0"/>
              </a:rPr>
              <a:t>(n=680)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2387"/>
                                        </p:tgtEl>
                                        <p:attrNameLst>
                                          <p:attrName>style.visibility</p:attrName>
                                        </p:attrNameLst>
                                      </p:cBhvr>
                                      <p:to>
                                        <p:strVal val="visible"/>
                                      </p:to>
                                    </p:set>
                                    <p:animEffect transition="in" filter="box(in)">
                                      <p:cBhvr>
                                        <p:cTn id="7" dur="500"/>
                                        <p:tgtEl>
                                          <p:spTgt spid="272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7238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Espace réservé du pied de page 3"/>
          <p:cNvSpPr>
            <a:spLocks noGrp="1"/>
          </p:cNvSpPr>
          <p:nvPr>
            <p:ph type="ftr" sz="quarter" idx="11"/>
          </p:nvPr>
        </p:nvSpPr>
        <p:spPr/>
        <p:txBody>
          <a:bodyPr/>
          <a:lstStyle/>
          <a:p>
            <a:pPr>
              <a:defRPr/>
            </a:pPr>
            <a:r>
              <a:rPr lang="fr-FR" smtClean="0"/>
              <a:t>Saint-Malo, novembre 2016</a:t>
            </a:r>
            <a:endParaRPr lang="fr-FR"/>
          </a:p>
        </p:txBody>
      </p:sp>
      <p:sp>
        <p:nvSpPr>
          <p:cNvPr id="134147" name="Espace réservé du numéro de diapositive 4"/>
          <p:cNvSpPr>
            <a:spLocks noGrp="1"/>
          </p:cNvSpPr>
          <p:nvPr>
            <p:ph type="sldNum" sz="quarter" idx="12"/>
          </p:nvPr>
        </p:nvSpPr>
        <p:spPr/>
        <p:txBody>
          <a:bodyPr/>
          <a:lstStyle/>
          <a:p>
            <a:pPr>
              <a:defRPr/>
            </a:pPr>
            <a:fld id="{9AA4C95F-73A8-4F5F-9557-620263DC47FA}" type="slidenum">
              <a:rPr lang="fr-FR" smtClean="0"/>
              <a:pPr>
                <a:defRPr/>
              </a:pPr>
              <a:t>13</a:t>
            </a:fld>
            <a:endParaRPr lang="fr-FR" smtClean="0"/>
          </a:p>
        </p:txBody>
      </p:sp>
      <p:sp>
        <p:nvSpPr>
          <p:cNvPr id="136196" name="Rectangle 2"/>
          <p:cNvSpPr>
            <a:spLocks noGrp="1" noChangeArrowheads="1"/>
          </p:cNvSpPr>
          <p:nvPr>
            <p:ph type="title"/>
          </p:nvPr>
        </p:nvSpPr>
        <p:spPr>
          <a:xfrm>
            <a:off x="395288" y="188913"/>
            <a:ext cx="8534400" cy="838200"/>
          </a:xfrm>
        </p:spPr>
        <p:txBody>
          <a:bodyPr/>
          <a:lstStyle/>
          <a:p>
            <a:pPr algn="ctr" eaLnBrk="1" hangingPunct="1"/>
            <a:r>
              <a:rPr lang="fr-FR" sz="3200" b="1" i="1" smtClean="0"/>
              <a:t>Montage automobile : habiletés tactiles, </a:t>
            </a:r>
            <a:br>
              <a:rPr lang="fr-FR" sz="3200" b="1" i="1" smtClean="0"/>
            </a:br>
            <a:r>
              <a:rPr lang="fr-FR" sz="3200" b="1" i="1" smtClean="0"/>
              <a:t>ou visuelles ? (1)</a:t>
            </a:r>
          </a:p>
        </p:txBody>
      </p:sp>
      <p:pic>
        <p:nvPicPr>
          <p:cNvPr id="123907" name="Picture 3"/>
          <p:cNvPicPr>
            <a:picLocks noChangeAspect="1" noChangeArrowheads="1"/>
          </p:cNvPicPr>
          <p:nvPr/>
        </p:nvPicPr>
        <p:blipFill>
          <a:blip r:embed="rId3" cstate="print"/>
          <a:srcRect/>
          <a:stretch>
            <a:fillRect/>
          </a:stretch>
        </p:blipFill>
        <p:spPr bwMode="auto">
          <a:xfrm>
            <a:off x="1828800" y="1447800"/>
            <a:ext cx="5715000" cy="5029200"/>
          </a:xfrm>
          <a:prstGeom prst="rect">
            <a:avLst/>
          </a:prstGeom>
          <a:noFill/>
          <a:ln w="9525">
            <a:noFill/>
            <a:miter lim="800000"/>
            <a:headEnd/>
            <a:tailEnd/>
          </a:ln>
        </p:spPr>
      </p:pic>
      <p:sp>
        <p:nvSpPr>
          <p:cNvPr id="136198" name="Text Box 4"/>
          <p:cNvSpPr txBox="1">
            <a:spLocks noChangeArrowheads="1"/>
          </p:cNvSpPr>
          <p:nvPr/>
        </p:nvSpPr>
        <p:spPr bwMode="auto">
          <a:xfrm>
            <a:off x="3733800" y="990600"/>
            <a:ext cx="2057400" cy="366713"/>
          </a:xfrm>
          <a:prstGeom prst="rect">
            <a:avLst/>
          </a:prstGeom>
          <a:noFill/>
          <a:ln w="9525">
            <a:noFill/>
            <a:miter lim="800000"/>
            <a:headEnd/>
            <a:tailEnd/>
          </a:ln>
        </p:spPr>
        <p:txBody>
          <a:bodyPr>
            <a:spAutoFit/>
          </a:bodyPr>
          <a:lstStyle/>
          <a:p>
            <a:pPr algn="ctr" eaLnBrk="0" hangingPunct="0">
              <a:spcBef>
                <a:spcPct val="50000"/>
              </a:spcBef>
            </a:pPr>
            <a:r>
              <a:rPr lang="fr-FR" sz="1800">
                <a:latin typeface="Comic Sans MS" pitchFamily="66" charset="0"/>
              </a:rPr>
              <a:t>Tuteur, 46 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3907"/>
                                        </p:tgtEl>
                                        <p:attrNameLst>
                                          <p:attrName>style.visibility</p:attrName>
                                        </p:attrNameLst>
                                      </p:cBhvr>
                                      <p:to>
                                        <p:strVal val="visible"/>
                                      </p:to>
                                    </p:set>
                                    <p:animEffect transition="in" filter="box(in)">
                                      <p:cBhvr>
                                        <p:cTn id="7" dur="500"/>
                                        <p:tgtEl>
                                          <p:spTgt spid="1239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Espace réservé du pied de page 3"/>
          <p:cNvSpPr>
            <a:spLocks noGrp="1"/>
          </p:cNvSpPr>
          <p:nvPr>
            <p:ph type="ftr" sz="quarter" idx="11"/>
          </p:nvPr>
        </p:nvSpPr>
        <p:spPr/>
        <p:txBody>
          <a:bodyPr/>
          <a:lstStyle/>
          <a:p>
            <a:pPr>
              <a:defRPr/>
            </a:pPr>
            <a:r>
              <a:rPr lang="fr-FR" smtClean="0"/>
              <a:t>Saint-Malo, novembre 2016</a:t>
            </a:r>
            <a:endParaRPr lang="fr-FR"/>
          </a:p>
        </p:txBody>
      </p:sp>
      <p:sp>
        <p:nvSpPr>
          <p:cNvPr id="54276" name="Espace réservé du numéro de diapositive 4"/>
          <p:cNvSpPr>
            <a:spLocks noGrp="1"/>
          </p:cNvSpPr>
          <p:nvPr>
            <p:ph type="sldNum" sz="quarter" idx="12"/>
          </p:nvPr>
        </p:nvSpPr>
        <p:spPr/>
        <p:txBody>
          <a:bodyPr/>
          <a:lstStyle/>
          <a:p>
            <a:pPr>
              <a:defRPr/>
            </a:pPr>
            <a:fld id="{513AF1AA-675C-4DA3-9A7F-DB58FB3D2924}" type="slidenum">
              <a:rPr lang="fr-FR" smtClean="0"/>
              <a:pPr>
                <a:defRPr/>
              </a:pPr>
              <a:t>14</a:t>
            </a:fld>
            <a:endParaRPr lang="fr-FR" smtClean="0"/>
          </a:p>
        </p:txBody>
      </p:sp>
      <p:sp>
        <p:nvSpPr>
          <p:cNvPr id="53253" name="Rectangle 2"/>
          <p:cNvSpPr>
            <a:spLocks noChangeArrowheads="1"/>
          </p:cNvSpPr>
          <p:nvPr/>
        </p:nvSpPr>
        <p:spPr bwMode="auto">
          <a:xfrm>
            <a:off x="395288" y="115888"/>
            <a:ext cx="8534400" cy="838200"/>
          </a:xfrm>
          <a:prstGeom prst="rect">
            <a:avLst/>
          </a:prstGeom>
          <a:noFill/>
          <a:ln w="9525">
            <a:noFill/>
            <a:miter lim="800000"/>
            <a:headEnd/>
            <a:tailEnd/>
          </a:ln>
        </p:spPr>
        <p:txBody>
          <a:bodyPr anchor="ctr"/>
          <a:lstStyle/>
          <a:p>
            <a:pPr algn="ctr" eaLnBrk="0" hangingPunct="0"/>
            <a:r>
              <a:rPr lang="fr-FR" sz="3200" b="1" i="1">
                <a:solidFill>
                  <a:schemeClr val="tx2"/>
                </a:solidFill>
                <a:latin typeface="Comic Sans MS" pitchFamily="66" charset="0"/>
              </a:rPr>
              <a:t>Des habiletés tactiles </a:t>
            </a:r>
            <a:br>
              <a:rPr lang="fr-FR" sz="3200" b="1" i="1">
                <a:solidFill>
                  <a:schemeClr val="tx2"/>
                </a:solidFill>
                <a:latin typeface="Comic Sans MS" pitchFamily="66" charset="0"/>
              </a:rPr>
            </a:br>
            <a:r>
              <a:rPr lang="fr-FR" sz="3200" b="1" i="1">
                <a:solidFill>
                  <a:schemeClr val="tx2"/>
                </a:solidFill>
                <a:latin typeface="Comic Sans MS" pitchFamily="66" charset="0"/>
              </a:rPr>
              <a:t>ou visuelles ? (2)</a:t>
            </a:r>
          </a:p>
        </p:txBody>
      </p:sp>
      <p:sp>
        <p:nvSpPr>
          <p:cNvPr id="53254" name="Text Box 3"/>
          <p:cNvSpPr txBox="1">
            <a:spLocks noChangeArrowheads="1"/>
          </p:cNvSpPr>
          <p:nvPr/>
        </p:nvSpPr>
        <p:spPr bwMode="auto">
          <a:xfrm>
            <a:off x="2051050" y="1125538"/>
            <a:ext cx="5715000" cy="336550"/>
          </a:xfrm>
          <a:prstGeom prst="rect">
            <a:avLst/>
          </a:prstGeom>
          <a:noFill/>
          <a:ln w="9525">
            <a:noFill/>
            <a:miter lim="800000"/>
            <a:headEnd/>
            <a:tailEnd/>
          </a:ln>
        </p:spPr>
        <p:txBody>
          <a:bodyPr>
            <a:spAutoFit/>
          </a:bodyPr>
          <a:lstStyle/>
          <a:p>
            <a:pPr algn="ctr" eaLnBrk="0" hangingPunct="0">
              <a:spcBef>
                <a:spcPct val="50000"/>
              </a:spcBef>
            </a:pPr>
            <a:r>
              <a:rPr lang="fr-FR" sz="1600">
                <a:latin typeface="Comic Sans MS" pitchFamily="66" charset="0"/>
              </a:rPr>
              <a:t>Formé, 19 ans – 2ème jour de formation</a:t>
            </a:r>
          </a:p>
        </p:txBody>
      </p:sp>
      <p:sp>
        <p:nvSpPr>
          <p:cNvPr id="53255" name="Rectangle 4"/>
          <p:cNvSpPr>
            <a:spLocks noChangeArrowheads="1"/>
          </p:cNvSpPr>
          <p:nvPr/>
        </p:nvSpPr>
        <p:spPr bwMode="auto">
          <a:xfrm>
            <a:off x="3281363" y="1966913"/>
            <a:ext cx="9144000" cy="0"/>
          </a:xfrm>
          <a:prstGeom prst="rect">
            <a:avLst/>
          </a:prstGeom>
          <a:noFill/>
          <a:ln w="9525">
            <a:noFill/>
            <a:miter lim="800000"/>
            <a:headEnd/>
            <a:tailEnd/>
          </a:ln>
        </p:spPr>
        <p:txBody>
          <a:bodyPr>
            <a:spAutoFit/>
          </a:bodyPr>
          <a:lstStyle/>
          <a:p>
            <a:endParaRPr lang="fr-FR"/>
          </a:p>
        </p:txBody>
      </p:sp>
      <p:graphicFrame>
        <p:nvGraphicFramePr>
          <p:cNvPr id="53250" name="Object 5"/>
          <p:cNvGraphicFramePr>
            <a:graphicFrameLocks noChangeAspect="1"/>
          </p:cNvGraphicFramePr>
          <p:nvPr/>
        </p:nvGraphicFramePr>
        <p:xfrm>
          <a:off x="1905000" y="1676400"/>
          <a:ext cx="5562600" cy="4724400"/>
        </p:xfrm>
        <a:graphic>
          <a:graphicData uri="http://schemas.openxmlformats.org/presentationml/2006/ole">
            <mc:AlternateContent xmlns:mc="http://schemas.openxmlformats.org/markup-compatibility/2006">
              <mc:Choice xmlns:v="urn:schemas-microsoft-com:vml" Requires="v">
                <p:oleObj spid="_x0000_s53283" name="Image" r:id="rId4" imgW="1933575" imgH="2190750" progId="Word.Picture.8">
                  <p:embed/>
                </p:oleObj>
              </mc:Choice>
              <mc:Fallback>
                <p:oleObj name="Image" r:id="rId4" imgW="1933575" imgH="2190750" progId="Word.Picture.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676400"/>
                        <a:ext cx="5562600" cy="472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Espace réservé du pied de page 2"/>
          <p:cNvSpPr>
            <a:spLocks noGrp="1"/>
          </p:cNvSpPr>
          <p:nvPr>
            <p:ph type="ftr" sz="quarter" idx="11"/>
          </p:nvPr>
        </p:nvSpPr>
        <p:spPr/>
        <p:txBody>
          <a:bodyPr/>
          <a:lstStyle/>
          <a:p>
            <a:pPr>
              <a:defRPr/>
            </a:pPr>
            <a:r>
              <a:rPr lang="fr-FR" smtClean="0"/>
              <a:t>Saint-Malo, novembre 2016</a:t>
            </a:r>
            <a:endParaRPr lang="fr-FR"/>
          </a:p>
        </p:txBody>
      </p:sp>
      <p:sp>
        <p:nvSpPr>
          <p:cNvPr id="135171" name="Espace réservé du numéro de diapositive 3"/>
          <p:cNvSpPr>
            <a:spLocks noGrp="1"/>
          </p:cNvSpPr>
          <p:nvPr>
            <p:ph type="sldNum" sz="quarter" idx="12"/>
          </p:nvPr>
        </p:nvSpPr>
        <p:spPr/>
        <p:txBody>
          <a:bodyPr/>
          <a:lstStyle/>
          <a:p>
            <a:pPr>
              <a:defRPr/>
            </a:pPr>
            <a:fld id="{FECA7506-6184-4EF0-88DB-8E0C4ABF7198}" type="slidenum">
              <a:rPr lang="fr-FR" smtClean="0"/>
              <a:pPr>
                <a:defRPr/>
              </a:pPr>
              <a:t>15</a:t>
            </a:fld>
            <a:endParaRPr lang="fr-FR" smtClean="0"/>
          </a:p>
        </p:txBody>
      </p:sp>
      <p:sp>
        <p:nvSpPr>
          <p:cNvPr id="137220" name="Rectangle 2"/>
          <p:cNvSpPr>
            <a:spLocks noChangeArrowheads="1"/>
          </p:cNvSpPr>
          <p:nvPr/>
        </p:nvSpPr>
        <p:spPr bwMode="auto">
          <a:xfrm>
            <a:off x="395288" y="115888"/>
            <a:ext cx="8534400" cy="838200"/>
          </a:xfrm>
          <a:prstGeom prst="rect">
            <a:avLst/>
          </a:prstGeom>
          <a:noFill/>
          <a:ln w="9525">
            <a:noFill/>
            <a:miter lim="800000"/>
            <a:headEnd/>
            <a:tailEnd/>
          </a:ln>
        </p:spPr>
        <p:txBody>
          <a:bodyPr anchor="ctr"/>
          <a:lstStyle/>
          <a:p>
            <a:pPr algn="ctr" eaLnBrk="0" hangingPunct="0"/>
            <a:r>
              <a:rPr lang="fr-FR" sz="3200" b="1" i="1">
                <a:solidFill>
                  <a:schemeClr val="tx2"/>
                </a:solidFill>
                <a:latin typeface="Comic Sans MS" pitchFamily="66" charset="0"/>
              </a:rPr>
              <a:t>Des habiletés tactiles </a:t>
            </a:r>
            <a:br>
              <a:rPr lang="fr-FR" sz="3200" b="1" i="1">
                <a:solidFill>
                  <a:schemeClr val="tx2"/>
                </a:solidFill>
                <a:latin typeface="Comic Sans MS" pitchFamily="66" charset="0"/>
              </a:rPr>
            </a:br>
            <a:r>
              <a:rPr lang="fr-FR" sz="3200" b="1" i="1">
                <a:solidFill>
                  <a:schemeClr val="tx2"/>
                </a:solidFill>
                <a:latin typeface="Comic Sans MS" pitchFamily="66" charset="0"/>
              </a:rPr>
              <a:t>ou visuelles ? (3)</a:t>
            </a:r>
          </a:p>
        </p:txBody>
      </p:sp>
      <p:sp>
        <p:nvSpPr>
          <p:cNvPr id="137221" name="Text Box 3"/>
          <p:cNvSpPr txBox="1">
            <a:spLocks noChangeArrowheads="1"/>
          </p:cNvSpPr>
          <p:nvPr/>
        </p:nvSpPr>
        <p:spPr bwMode="auto">
          <a:xfrm>
            <a:off x="2057400" y="990600"/>
            <a:ext cx="5715000" cy="336550"/>
          </a:xfrm>
          <a:prstGeom prst="rect">
            <a:avLst/>
          </a:prstGeom>
          <a:noFill/>
          <a:ln w="9525">
            <a:noFill/>
            <a:miter lim="800000"/>
            <a:headEnd/>
            <a:tailEnd/>
          </a:ln>
        </p:spPr>
        <p:txBody>
          <a:bodyPr>
            <a:spAutoFit/>
          </a:bodyPr>
          <a:lstStyle/>
          <a:p>
            <a:pPr algn="ctr" eaLnBrk="0" hangingPunct="0">
              <a:spcBef>
                <a:spcPct val="50000"/>
              </a:spcBef>
            </a:pPr>
            <a:r>
              <a:rPr lang="fr-FR" sz="1600">
                <a:latin typeface="Comic Sans MS" pitchFamily="66" charset="0"/>
              </a:rPr>
              <a:t>Formé, 19 ans – 2 mois après la formation</a:t>
            </a:r>
          </a:p>
        </p:txBody>
      </p:sp>
      <p:pic>
        <p:nvPicPr>
          <p:cNvPr id="137222" name="Picture 4"/>
          <p:cNvPicPr>
            <a:picLocks noChangeAspect="1" noChangeArrowheads="1"/>
          </p:cNvPicPr>
          <p:nvPr/>
        </p:nvPicPr>
        <p:blipFill>
          <a:blip r:embed="rId3" cstate="print"/>
          <a:srcRect/>
          <a:stretch>
            <a:fillRect/>
          </a:stretch>
        </p:blipFill>
        <p:spPr bwMode="auto">
          <a:xfrm>
            <a:off x="1905000" y="1676400"/>
            <a:ext cx="57150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Espace réservé du pied de page 4"/>
          <p:cNvSpPr>
            <a:spLocks noGrp="1"/>
          </p:cNvSpPr>
          <p:nvPr>
            <p:ph type="ftr" sz="quarter" idx="11"/>
          </p:nvPr>
        </p:nvSpPr>
        <p:spPr/>
        <p:txBody>
          <a:bodyPr/>
          <a:lstStyle/>
          <a:p>
            <a:pPr>
              <a:defRPr/>
            </a:pPr>
            <a:r>
              <a:rPr lang="fr-FR" smtClean="0"/>
              <a:t>Saint-Malo, novembre 2016</a:t>
            </a:r>
            <a:endParaRPr lang="fr-FR"/>
          </a:p>
        </p:txBody>
      </p:sp>
      <p:sp>
        <p:nvSpPr>
          <p:cNvPr id="137219" name="Espace réservé du numéro de diapositive 5"/>
          <p:cNvSpPr>
            <a:spLocks noGrp="1"/>
          </p:cNvSpPr>
          <p:nvPr>
            <p:ph type="sldNum" sz="quarter" idx="12"/>
          </p:nvPr>
        </p:nvSpPr>
        <p:spPr/>
        <p:txBody>
          <a:bodyPr/>
          <a:lstStyle/>
          <a:p>
            <a:pPr>
              <a:defRPr/>
            </a:pPr>
            <a:fld id="{03073329-382B-4E88-9E14-A24D19882EA1}" type="slidenum">
              <a:rPr lang="fr-FR" smtClean="0"/>
              <a:pPr>
                <a:defRPr/>
              </a:pPr>
              <a:t>16</a:t>
            </a:fld>
            <a:endParaRPr lang="fr-FR" smtClean="0"/>
          </a:p>
        </p:txBody>
      </p:sp>
      <p:sp>
        <p:nvSpPr>
          <p:cNvPr id="139268" name="Rectangle 2"/>
          <p:cNvSpPr>
            <a:spLocks noGrp="1" noChangeArrowheads="1"/>
          </p:cNvSpPr>
          <p:nvPr>
            <p:ph type="title"/>
          </p:nvPr>
        </p:nvSpPr>
        <p:spPr>
          <a:xfrm>
            <a:off x="914400" y="1143000"/>
            <a:ext cx="7772400" cy="1143000"/>
          </a:xfrm>
        </p:spPr>
        <p:txBody>
          <a:bodyPr/>
          <a:lstStyle/>
          <a:p>
            <a:pPr algn="ctr" eaLnBrk="1" hangingPunct="1"/>
            <a:r>
              <a:rPr lang="fr-FR" sz="3200" b="1" dirty="0" smtClean="0"/>
              <a:t>Postures pénibles et âge : </a:t>
            </a:r>
            <a:br>
              <a:rPr lang="fr-FR" sz="3200" b="1" dirty="0" smtClean="0"/>
            </a:br>
            <a:r>
              <a:rPr lang="fr-FR" sz="3200" b="1" dirty="0" smtClean="0"/>
              <a:t>peut-on agir ?</a:t>
            </a:r>
          </a:p>
        </p:txBody>
      </p:sp>
      <p:sp>
        <p:nvSpPr>
          <p:cNvPr id="102403" name="Rectangle 3" descr="Rectangle: Click to edit Master text styles&#10;Second level&#10;Third level&#10;Fourth level&#10;Fifth level"/>
          <p:cNvSpPr>
            <a:spLocks noGrp="1" noChangeArrowheads="1"/>
          </p:cNvSpPr>
          <p:nvPr>
            <p:ph type="body" idx="1"/>
          </p:nvPr>
        </p:nvSpPr>
        <p:spPr>
          <a:xfrm>
            <a:off x="762000" y="2362200"/>
            <a:ext cx="7772400" cy="4114800"/>
          </a:xfrm>
        </p:spPr>
        <p:txBody>
          <a:bodyPr/>
          <a:lstStyle/>
          <a:p>
            <a:pPr eaLnBrk="1" hangingPunct="1"/>
            <a:r>
              <a:rPr lang="fr-FR" sz="2800" smtClean="0"/>
              <a:t>Diminution des sollicitations posturales </a:t>
            </a:r>
          </a:p>
          <a:p>
            <a:pPr eaLnBrk="1" hangingPunct="1"/>
            <a:r>
              <a:rPr lang="fr-FR" sz="2800" smtClean="0"/>
              <a:t>Diminution des efforts violents </a:t>
            </a:r>
          </a:p>
          <a:p>
            <a:pPr eaLnBrk="1" hangingPunct="1"/>
            <a:r>
              <a:rPr lang="fr-FR" sz="2800" smtClean="0"/>
              <a:t>Marges de manœuvre dans les gestuelles</a:t>
            </a:r>
          </a:p>
          <a:p>
            <a:pPr eaLnBrk="1" hangingPunct="1"/>
            <a:r>
              <a:rPr lang="fr-FR" sz="2800" smtClean="0"/>
              <a:t>Entraides </a:t>
            </a:r>
          </a:p>
          <a:p>
            <a:pPr eaLnBrk="1" hangingPunct="1"/>
            <a:r>
              <a:rPr lang="fr-FR" sz="2800" smtClean="0"/>
              <a:t>Répartition des tâches</a:t>
            </a:r>
          </a:p>
          <a:p>
            <a:pPr eaLnBrk="1" hangingPunct="1"/>
            <a:r>
              <a:rPr lang="fr-FR" sz="2800" smtClean="0"/>
              <a:t>...</a:t>
            </a:r>
          </a:p>
        </p:txBody>
      </p:sp>
      <p:sp>
        <p:nvSpPr>
          <p:cNvPr id="139270" name="AutoShape 4"/>
          <p:cNvSpPr>
            <a:spLocks noChangeArrowheads="1"/>
          </p:cNvSpPr>
          <p:nvPr/>
        </p:nvSpPr>
        <p:spPr bwMode="auto">
          <a:xfrm>
            <a:off x="4267200" y="152400"/>
            <a:ext cx="485775" cy="1214438"/>
          </a:xfrm>
          <a:prstGeom prst="upDown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box(in)">
                                      <p:cBhvr>
                                        <p:cTn id="7" dur="500"/>
                                        <p:tgtEl>
                                          <p:spTgt spid="10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box(in)">
                                      <p:cBhvr>
                                        <p:cTn id="12" dur="500"/>
                                        <p:tgtEl>
                                          <p:spTgt spid="102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2403">
                                            <p:txEl>
                                              <p:pRg st="2" end="2"/>
                                            </p:txEl>
                                          </p:spTgt>
                                        </p:tgtEl>
                                        <p:attrNameLst>
                                          <p:attrName>style.visibility</p:attrName>
                                        </p:attrNameLst>
                                      </p:cBhvr>
                                      <p:to>
                                        <p:strVal val="visible"/>
                                      </p:to>
                                    </p:set>
                                    <p:animEffect transition="in" filter="box(in)">
                                      <p:cBhvr>
                                        <p:cTn id="17" dur="500"/>
                                        <p:tgtEl>
                                          <p:spTgt spid="1024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2403">
                                            <p:txEl>
                                              <p:pRg st="3" end="3"/>
                                            </p:txEl>
                                          </p:spTgt>
                                        </p:tgtEl>
                                        <p:attrNameLst>
                                          <p:attrName>style.visibility</p:attrName>
                                        </p:attrNameLst>
                                      </p:cBhvr>
                                      <p:to>
                                        <p:strVal val="visible"/>
                                      </p:to>
                                    </p:set>
                                    <p:animEffect transition="in" filter="box(in)">
                                      <p:cBhvr>
                                        <p:cTn id="22" dur="500"/>
                                        <p:tgtEl>
                                          <p:spTgt spid="1024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2403">
                                            <p:txEl>
                                              <p:pRg st="4" end="4"/>
                                            </p:txEl>
                                          </p:spTgt>
                                        </p:tgtEl>
                                        <p:attrNameLst>
                                          <p:attrName>style.visibility</p:attrName>
                                        </p:attrNameLst>
                                      </p:cBhvr>
                                      <p:to>
                                        <p:strVal val="visible"/>
                                      </p:to>
                                    </p:set>
                                    <p:animEffect transition="in" filter="box(in)">
                                      <p:cBhvr>
                                        <p:cTn id="27" dur="500"/>
                                        <p:tgtEl>
                                          <p:spTgt spid="1024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2403">
                                            <p:txEl>
                                              <p:pRg st="5" end="5"/>
                                            </p:txEl>
                                          </p:spTgt>
                                        </p:tgtEl>
                                        <p:attrNameLst>
                                          <p:attrName>style.visibility</p:attrName>
                                        </p:attrNameLst>
                                      </p:cBhvr>
                                      <p:to>
                                        <p:strVal val="visible"/>
                                      </p:to>
                                    </p:set>
                                    <p:animEffect transition="in" filter="box(in)">
                                      <p:cBhvr>
                                        <p:cTn id="32" dur="500"/>
                                        <p:tgtEl>
                                          <p:spTgt spid="1024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Espace réservé du pied de page 4"/>
          <p:cNvSpPr>
            <a:spLocks noGrp="1"/>
          </p:cNvSpPr>
          <p:nvPr>
            <p:ph type="ftr" sz="quarter" idx="11"/>
          </p:nvPr>
        </p:nvSpPr>
        <p:spPr/>
        <p:txBody>
          <a:bodyPr/>
          <a:lstStyle/>
          <a:p>
            <a:pPr>
              <a:defRPr/>
            </a:pPr>
            <a:r>
              <a:rPr lang="fr-FR" smtClean="0"/>
              <a:t>Saint-Malo, novembre 2016</a:t>
            </a:r>
            <a:endParaRPr lang="fr-FR"/>
          </a:p>
        </p:txBody>
      </p:sp>
      <p:sp>
        <p:nvSpPr>
          <p:cNvPr id="40964" name="Espace réservé du numéro de diapositive 5"/>
          <p:cNvSpPr>
            <a:spLocks noGrp="1"/>
          </p:cNvSpPr>
          <p:nvPr>
            <p:ph type="sldNum" sz="quarter" idx="12"/>
          </p:nvPr>
        </p:nvSpPr>
        <p:spPr/>
        <p:txBody>
          <a:bodyPr/>
          <a:lstStyle/>
          <a:p>
            <a:pPr>
              <a:defRPr/>
            </a:pPr>
            <a:fld id="{F85410A0-7664-458B-80FB-7CA3A97AFBA3}" type="slidenum">
              <a:rPr lang="fr-FR" smtClean="0"/>
              <a:pPr>
                <a:defRPr/>
              </a:pPr>
              <a:t>17</a:t>
            </a:fld>
            <a:endParaRPr lang="fr-FR" smtClean="0"/>
          </a:p>
        </p:txBody>
      </p:sp>
      <p:sp>
        <p:nvSpPr>
          <p:cNvPr id="38917" name="Rectangle 2"/>
          <p:cNvSpPr>
            <a:spLocks noGrp="1" noChangeArrowheads="1"/>
          </p:cNvSpPr>
          <p:nvPr>
            <p:ph type="title"/>
          </p:nvPr>
        </p:nvSpPr>
        <p:spPr>
          <a:xfrm>
            <a:off x="539750" y="1125538"/>
            <a:ext cx="8229600" cy="1143000"/>
          </a:xfrm>
        </p:spPr>
        <p:txBody>
          <a:bodyPr/>
          <a:lstStyle/>
          <a:p>
            <a:pPr eaLnBrk="1" hangingPunct="1"/>
            <a:r>
              <a:rPr lang="fr-FR" sz="2800" b="1" i="1" smtClean="0"/>
              <a:t>L’effet de la hâte au travail sur la consommation de somnifères ou de tranquillisants : cela dépend de l’âge</a:t>
            </a:r>
            <a:r>
              <a:rPr lang="fr-FR" sz="1500" b="1" i="1" smtClean="0"/>
              <a:t/>
            </a:r>
            <a:br>
              <a:rPr lang="fr-FR" sz="1500" b="1" i="1" smtClean="0"/>
            </a:br>
            <a:r>
              <a:rPr lang="fr-FR" sz="1500" b="1" i="1" smtClean="0"/>
              <a:t/>
            </a:r>
            <a:br>
              <a:rPr lang="fr-FR" sz="1500" b="1" i="1" smtClean="0"/>
            </a:br>
            <a:r>
              <a:rPr lang="fr-FR" sz="1800" i="1" smtClean="0"/>
              <a:t>(n = 3 400 femmes en emplois administratifs, dans l’enquête Estev)</a:t>
            </a:r>
            <a:endParaRPr lang="fr-FR" sz="1800" b="1" i="1" smtClean="0"/>
          </a:p>
        </p:txBody>
      </p:sp>
      <p:graphicFrame>
        <p:nvGraphicFramePr>
          <p:cNvPr id="380931" name="Object 3"/>
          <p:cNvGraphicFramePr>
            <a:graphicFrameLocks noGrp="1" noChangeAspect="1"/>
          </p:cNvGraphicFramePr>
          <p:nvPr>
            <p:ph type="chart" idx="1"/>
          </p:nvPr>
        </p:nvGraphicFramePr>
        <p:xfrm>
          <a:off x="539750" y="2133600"/>
          <a:ext cx="7999413" cy="4267200"/>
        </p:xfrm>
        <a:graphic>
          <a:graphicData uri="http://schemas.openxmlformats.org/presentationml/2006/ole">
            <mc:AlternateContent xmlns:mc="http://schemas.openxmlformats.org/markup-compatibility/2006">
              <mc:Choice xmlns:v="urn:schemas-microsoft-com:vml" Requires="v">
                <p:oleObj spid="_x0000_s352292" name="Graphique" r:id="rId4" imgW="7772400" imgH="4114935" progId="MSGraph.Chart.8">
                  <p:embed followColorScheme="full"/>
                </p:oleObj>
              </mc:Choice>
              <mc:Fallback>
                <p:oleObj name="Graphique" r:id="rId4" imgW="7772400" imgH="411493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2133600"/>
                        <a:ext cx="7999413" cy="426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80931"/>
                                        </p:tgtEl>
                                        <p:attrNameLst>
                                          <p:attrName>style.visibility</p:attrName>
                                        </p:attrNameLst>
                                      </p:cBhvr>
                                      <p:to>
                                        <p:strVal val="visible"/>
                                      </p:to>
                                    </p:set>
                                    <p:animEffect transition="in" filter="plus(in)">
                                      <p:cBhvr>
                                        <p:cTn id="7" dur="500"/>
                                        <p:tgtEl>
                                          <p:spTgt spid="380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809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Espace réservé du pied de page 4"/>
          <p:cNvSpPr>
            <a:spLocks noGrp="1"/>
          </p:cNvSpPr>
          <p:nvPr>
            <p:ph type="ftr" sz="quarter" idx="11"/>
          </p:nvPr>
        </p:nvSpPr>
        <p:spPr/>
        <p:txBody>
          <a:bodyPr/>
          <a:lstStyle/>
          <a:p>
            <a:pPr>
              <a:defRPr/>
            </a:pPr>
            <a:r>
              <a:rPr lang="fr-FR" smtClean="0"/>
              <a:t>Saint-Malo, novembre 2016</a:t>
            </a:r>
            <a:endParaRPr lang="fr-FR"/>
          </a:p>
        </p:txBody>
      </p:sp>
      <p:sp>
        <p:nvSpPr>
          <p:cNvPr id="56324" name="Espace réservé du numéro de diapositive 5"/>
          <p:cNvSpPr>
            <a:spLocks noGrp="1"/>
          </p:cNvSpPr>
          <p:nvPr>
            <p:ph type="sldNum" sz="quarter" idx="12"/>
          </p:nvPr>
        </p:nvSpPr>
        <p:spPr/>
        <p:txBody>
          <a:bodyPr/>
          <a:lstStyle/>
          <a:p>
            <a:pPr>
              <a:defRPr/>
            </a:pPr>
            <a:fld id="{9A405598-F185-4A0E-94F9-FACCAE8837C6}" type="slidenum">
              <a:rPr lang="fr-FR" smtClean="0"/>
              <a:pPr>
                <a:defRPr/>
              </a:pPr>
              <a:t>18</a:t>
            </a:fld>
            <a:endParaRPr lang="fr-FR" smtClean="0"/>
          </a:p>
        </p:txBody>
      </p:sp>
      <p:sp>
        <p:nvSpPr>
          <p:cNvPr id="55301" name="Rectangle 2"/>
          <p:cNvSpPr>
            <a:spLocks noGrp="1" noChangeArrowheads="1"/>
          </p:cNvSpPr>
          <p:nvPr>
            <p:ph type="title"/>
          </p:nvPr>
        </p:nvSpPr>
        <p:spPr>
          <a:xfrm>
            <a:off x="250825" y="549275"/>
            <a:ext cx="8893175" cy="1143000"/>
          </a:xfrm>
        </p:spPr>
        <p:txBody>
          <a:bodyPr/>
          <a:lstStyle/>
          <a:p>
            <a:pPr algn="ctr" eaLnBrk="1" hangingPunct="1"/>
            <a:r>
              <a:rPr lang="fr-FR" sz="2800" b="1" i="1" dirty="0" smtClean="0"/>
              <a:t>Age et anticipation sur un laminoir : </a:t>
            </a:r>
            <a:br>
              <a:rPr lang="fr-FR" sz="2800" b="1" i="1" dirty="0" smtClean="0"/>
            </a:br>
            <a:r>
              <a:rPr lang="fr-FR" sz="2800" b="1" i="1" dirty="0" smtClean="0"/>
              <a:t>pourcentages de bobines </a:t>
            </a:r>
            <a:br>
              <a:rPr lang="fr-FR" sz="2800" b="1" i="1" dirty="0" smtClean="0"/>
            </a:br>
            <a:r>
              <a:rPr lang="fr-FR" sz="2800" b="1" i="1" dirty="0" smtClean="0"/>
              <a:t>donnant lieu à divers motifs de déplacements </a:t>
            </a:r>
          </a:p>
        </p:txBody>
      </p:sp>
      <p:graphicFrame>
        <p:nvGraphicFramePr>
          <p:cNvPr id="980995" name="Object 3"/>
          <p:cNvGraphicFramePr>
            <a:graphicFrameLocks noGrp="1" noChangeAspect="1"/>
          </p:cNvGraphicFramePr>
          <p:nvPr>
            <p:ph type="chart" idx="1"/>
          </p:nvPr>
        </p:nvGraphicFramePr>
        <p:xfrm>
          <a:off x="838200" y="1905000"/>
          <a:ext cx="7772400" cy="4114800"/>
        </p:xfrm>
        <a:graphic>
          <a:graphicData uri="http://schemas.openxmlformats.org/presentationml/2006/ole">
            <mc:AlternateContent xmlns:mc="http://schemas.openxmlformats.org/markup-compatibility/2006">
              <mc:Choice xmlns:v="urn:schemas-microsoft-com:vml" Requires="v">
                <p:oleObj spid="_x0000_s55331" name="Graphique" r:id="rId4" imgW="7772472" imgH="4114935" progId="MSGraph.Chart.8">
                  <p:embed followColorScheme="full"/>
                </p:oleObj>
              </mc:Choice>
              <mc:Fallback>
                <p:oleObj name="Graphique" r:id="rId4" imgW="7772472" imgH="411493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905000"/>
                        <a:ext cx="77724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80995"/>
                                        </p:tgtEl>
                                        <p:attrNameLst>
                                          <p:attrName>style.visibility</p:attrName>
                                        </p:attrNameLst>
                                      </p:cBhvr>
                                      <p:to>
                                        <p:strVal val="visible"/>
                                      </p:to>
                                    </p:set>
                                    <p:animEffect transition="in" filter="box(in)">
                                      <p:cBhvr>
                                        <p:cTn id="7" dur="500"/>
                                        <p:tgtEl>
                                          <p:spTgt spid="980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98099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Espace réservé du pied de page 2"/>
          <p:cNvSpPr>
            <a:spLocks noGrp="1"/>
          </p:cNvSpPr>
          <p:nvPr>
            <p:ph type="ftr" sz="quarter" idx="11"/>
          </p:nvPr>
        </p:nvSpPr>
        <p:spPr/>
        <p:txBody>
          <a:bodyPr/>
          <a:lstStyle/>
          <a:p>
            <a:pPr>
              <a:defRPr/>
            </a:pPr>
            <a:r>
              <a:rPr lang="fr-FR" smtClean="0"/>
              <a:t>Saint-Malo, novembre 2016</a:t>
            </a:r>
            <a:endParaRPr lang="fr-FR"/>
          </a:p>
        </p:txBody>
      </p:sp>
      <p:sp>
        <p:nvSpPr>
          <p:cNvPr id="155651" name="Espace réservé du numéro de diapositive 3"/>
          <p:cNvSpPr>
            <a:spLocks noGrp="1"/>
          </p:cNvSpPr>
          <p:nvPr>
            <p:ph type="sldNum" sz="quarter" idx="12"/>
          </p:nvPr>
        </p:nvSpPr>
        <p:spPr/>
        <p:txBody>
          <a:bodyPr/>
          <a:lstStyle/>
          <a:p>
            <a:pPr>
              <a:defRPr/>
            </a:pPr>
            <a:fld id="{1DC96CF4-37CE-46CD-981A-90D0C9AC6140}" type="slidenum">
              <a:rPr lang="fr-FR" smtClean="0"/>
              <a:pPr>
                <a:defRPr/>
              </a:pPr>
              <a:t>19</a:t>
            </a:fld>
            <a:endParaRPr lang="fr-FR" smtClean="0"/>
          </a:p>
        </p:txBody>
      </p:sp>
      <p:sp>
        <p:nvSpPr>
          <p:cNvPr id="157700" name="Rectangle 2"/>
          <p:cNvSpPr>
            <a:spLocks noChangeArrowheads="1"/>
          </p:cNvSpPr>
          <p:nvPr/>
        </p:nvSpPr>
        <p:spPr bwMode="auto">
          <a:xfrm>
            <a:off x="827088" y="1268413"/>
            <a:ext cx="7772400" cy="1143000"/>
          </a:xfrm>
          <a:prstGeom prst="rect">
            <a:avLst/>
          </a:prstGeom>
          <a:noFill/>
          <a:ln w="9525">
            <a:noFill/>
            <a:miter lim="800000"/>
            <a:headEnd/>
            <a:tailEnd/>
          </a:ln>
        </p:spPr>
        <p:txBody>
          <a:bodyPr anchor="ctr"/>
          <a:lstStyle/>
          <a:p>
            <a:pPr algn="ctr" eaLnBrk="0" hangingPunct="0"/>
            <a:r>
              <a:rPr lang="fr-FR" sz="3200" b="1" dirty="0">
                <a:latin typeface="Comic Sans MS" pitchFamily="66" charset="0"/>
              </a:rPr>
              <a:t>Pression temporelle et âge : </a:t>
            </a:r>
          </a:p>
          <a:p>
            <a:pPr algn="ctr" eaLnBrk="0" hangingPunct="0"/>
            <a:r>
              <a:rPr lang="fr-FR" sz="3200" b="1" dirty="0" smtClean="0">
                <a:latin typeface="Comic Sans MS" pitchFamily="66" charset="0"/>
              </a:rPr>
              <a:t>peut-on agir </a:t>
            </a:r>
            <a:r>
              <a:rPr lang="fr-FR" sz="3200" b="1" dirty="0">
                <a:latin typeface="Comic Sans MS" pitchFamily="66" charset="0"/>
              </a:rPr>
              <a:t>?</a:t>
            </a:r>
          </a:p>
        </p:txBody>
      </p:sp>
      <p:sp>
        <p:nvSpPr>
          <p:cNvPr id="982019" name="Rectangle 3"/>
          <p:cNvSpPr>
            <a:spLocks noChangeArrowheads="1"/>
          </p:cNvSpPr>
          <p:nvPr/>
        </p:nvSpPr>
        <p:spPr bwMode="auto">
          <a:xfrm>
            <a:off x="684213" y="1773238"/>
            <a:ext cx="7772400" cy="4114800"/>
          </a:xfrm>
          <a:prstGeom prst="rect">
            <a:avLst/>
          </a:prstGeom>
          <a:noFill/>
          <a:ln w="9525">
            <a:noFill/>
            <a:miter lim="800000"/>
            <a:headEnd/>
            <a:tailEnd/>
          </a:ln>
        </p:spPr>
        <p:txBody>
          <a:bodyPr/>
          <a:lstStyle/>
          <a:p>
            <a:pPr eaLnBrk="0" hangingPunct="0"/>
            <a:endParaRPr lang="fr-FR">
              <a:latin typeface="Comic Sans MS" pitchFamily="66" charset="0"/>
            </a:endParaRPr>
          </a:p>
          <a:p>
            <a:pPr eaLnBrk="0" hangingPunct="0"/>
            <a:endParaRPr lang="fr-FR">
              <a:latin typeface="Comic Sans MS" pitchFamily="66" charset="0"/>
            </a:endParaRPr>
          </a:p>
          <a:p>
            <a:pPr eaLnBrk="0" hangingPunct="0"/>
            <a:r>
              <a:rPr lang="fr-FR">
                <a:latin typeface="Comic Sans MS" pitchFamily="66" charset="0"/>
              </a:rPr>
              <a:t>Améliorer l’environnement visuel et acoustique </a:t>
            </a:r>
          </a:p>
          <a:p>
            <a:pPr eaLnBrk="0" hangingPunct="0"/>
            <a:r>
              <a:rPr lang="fr-FR">
                <a:latin typeface="Comic Sans MS" pitchFamily="66" charset="0"/>
              </a:rPr>
              <a:t>Prévoir et favoriser des marges de liberté : sur les gestes ... </a:t>
            </a:r>
          </a:p>
          <a:p>
            <a:pPr eaLnBrk="0" hangingPunct="0"/>
            <a:r>
              <a:rPr lang="fr-FR">
                <a:latin typeface="Comic Sans MS" pitchFamily="66" charset="0"/>
              </a:rPr>
              <a:t>…sur les rythmes et l’ordre des tâches... </a:t>
            </a:r>
          </a:p>
          <a:p>
            <a:pPr eaLnBrk="0" hangingPunct="0"/>
            <a:r>
              <a:rPr lang="fr-FR">
                <a:latin typeface="Comic Sans MS" pitchFamily="66" charset="0"/>
              </a:rPr>
              <a:t> …sur les instruments de travail...</a:t>
            </a:r>
          </a:p>
          <a:p>
            <a:pPr eaLnBrk="0" hangingPunct="0"/>
            <a:r>
              <a:rPr lang="fr-FR">
                <a:latin typeface="Comic Sans MS" pitchFamily="66" charset="0"/>
              </a:rPr>
              <a:t>…sur les aspects collectifs de l ’activité de travail</a:t>
            </a:r>
          </a:p>
          <a:p>
            <a:pPr eaLnBrk="0" hangingPunct="0"/>
            <a:r>
              <a:rPr lang="fr-FR">
                <a:latin typeface="Comic Sans MS" pitchFamily="66" charset="0"/>
              </a:rPr>
              <a:t>... </a:t>
            </a:r>
          </a:p>
          <a:p>
            <a:pPr eaLnBrk="0" hangingPunct="0"/>
            <a:endParaRPr lang="fr-FR">
              <a:latin typeface="Comic Sans MS" pitchFamily="66" charset="0"/>
            </a:endParaRPr>
          </a:p>
          <a:p>
            <a:pPr eaLnBrk="0" hangingPunct="0"/>
            <a:r>
              <a:rPr lang="fr-FR">
                <a:latin typeface="Comic Sans MS" pitchFamily="66" charset="0"/>
              </a:rPr>
              <a:t>Favoriser la familiarité avec les situations de travail</a:t>
            </a:r>
          </a:p>
          <a:p>
            <a:pPr eaLnBrk="0" hangingPunct="0"/>
            <a:endParaRPr lang="fr-FR">
              <a:latin typeface="Comic Sans MS" pitchFamily="66" charset="0"/>
            </a:endParaRPr>
          </a:p>
        </p:txBody>
      </p:sp>
      <p:sp>
        <p:nvSpPr>
          <p:cNvPr id="157702" name="AutoShape 4"/>
          <p:cNvSpPr>
            <a:spLocks noChangeArrowheads="1"/>
          </p:cNvSpPr>
          <p:nvPr/>
        </p:nvSpPr>
        <p:spPr bwMode="auto">
          <a:xfrm>
            <a:off x="4267200" y="152400"/>
            <a:ext cx="485775" cy="1214438"/>
          </a:xfrm>
          <a:prstGeom prst="upDown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82019"/>
                                        </p:tgtEl>
                                        <p:attrNameLst>
                                          <p:attrName>style.visibility</p:attrName>
                                        </p:attrNameLst>
                                      </p:cBhvr>
                                      <p:to>
                                        <p:strVal val="visible"/>
                                      </p:to>
                                    </p:set>
                                    <p:animEffect transition="in" filter="box(in)">
                                      <p:cBhvr>
                                        <p:cTn id="7" dur="500"/>
                                        <p:tgtEl>
                                          <p:spTgt spid="982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1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fr-FR" sz="1400" smtClean="0">
                <a:latin typeface="Tahoma" pitchFamily="34" charset="0"/>
              </a:rPr>
              <a:t>Saint-Malo, novembre 2016</a:t>
            </a:r>
          </a:p>
        </p:txBody>
      </p:sp>
      <p:sp>
        <p:nvSpPr>
          <p:cNvPr id="4099" name="Espace réservé du numéro de diapositiv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C7D75C5A-D81A-4B40-9441-CDED0E11EB52}" type="slidenum">
              <a:rPr lang="fr-FR" sz="1400" smtClean="0">
                <a:latin typeface="Tahoma" pitchFamily="34" charset="0"/>
              </a:rPr>
              <a:pPr eaLnBrk="1" hangingPunct="1"/>
              <a:t>2</a:t>
            </a:fld>
            <a:endParaRPr lang="fr-FR" sz="1400" smtClean="0">
              <a:latin typeface="Tahoma" pitchFamily="34" charset="0"/>
            </a:endParaRPr>
          </a:p>
        </p:txBody>
      </p:sp>
      <p:sp>
        <p:nvSpPr>
          <p:cNvPr id="454659" name="Rectangle 3" descr="Rectangle: Click to edit Master text styles&#10;Second level&#10;Third level&#10;Fourth level&#10;Fifth level"/>
          <p:cNvSpPr>
            <a:spLocks noGrp="1" noChangeArrowheads="1"/>
          </p:cNvSpPr>
          <p:nvPr>
            <p:ph type="body" idx="1"/>
          </p:nvPr>
        </p:nvSpPr>
        <p:spPr>
          <a:xfrm>
            <a:off x="611188" y="620713"/>
            <a:ext cx="8280400" cy="4114800"/>
          </a:xfrm>
        </p:spPr>
        <p:txBody>
          <a:bodyPr/>
          <a:lstStyle/>
          <a:p>
            <a:pPr eaLnBrk="1" hangingPunct="1">
              <a:lnSpc>
                <a:spcPct val="80000"/>
              </a:lnSpc>
              <a:buFont typeface="Wingdings" pitchFamily="2" charset="2"/>
              <a:buNone/>
              <a:defRPr/>
            </a:pPr>
            <a:r>
              <a:rPr lang="fr-FR" sz="3600" b="1" i="1" dirty="0" smtClean="0">
                <a:solidFill>
                  <a:schemeClr val="tx2"/>
                </a:solidFill>
                <a:latin typeface="Comic Sans MS" pitchFamily="66" charset="0"/>
              </a:rPr>
              <a:t>Les évolutions démographiques de la population en emploi, à relier :</a:t>
            </a:r>
          </a:p>
          <a:p>
            <a:pPr eaLnBrk="1" hangingPunct="1">
              <a:lnSpc>
                <a:spcPct val="80000"/>
              </a:lnSpc>
              <a:buFont typeface="Wingdings" pitchFamily="2" charset="2"/>
              <a:buNone/>
              <a:defRPr/>
            </a:pPr>
            <a:endParaRPr lang="fr-FR" sz="3600" b="1" i="1" dirty="0" smtClean="0">
              <a:solidFill>
                <a:schemeClr val="tx2"/>
              </a:solidFill>
              <a:latin typeface="Comic Sans MS" pitchFamily="66" charset="0"/>
            </a:endParaRPr>
          </a:p>
          <a:p>
            <a:pPr eaLnBrk="1" hangingPunct="1">
              <a:lnSpc>
                <a:spcPct val="80000"/>
              </a:lnSpc>
              <a:buFont typeface="Wingdings" pitchFamily="2" charset="2"/>
              <a:buNone/>
              <a:defRPr/>
            </a:pPr>
            <a:endParaRPr lang="fr-FR" sz="2400" dirty="0" smtClean="0">
              <a:latin typeface="Comic Sans MS" pitchFamily="66" charset="0"/>
            </a:endParaRPr>
          </a:p>
          <a:p>
            <a:pPr eaLnBrk="1" hangingPunct="1">
              <a:lnSpc>
                <a:spcPct val="80000"/>
              </a:lnSpc>
              <a:defRPr/>
            </a:pPr>
            <a:r>
              <a:rPr lang="fr-FR" sz="2800" dirty="0" smtClean="0">
                <a:latin typeface="Comic Sans MS" pitchFamily="66" charset="0"/>
              </a:rPr>
              <a:t>Aux </a:t>
            </a:r>
            <a:r>
              <a:rPr lang="fr-FR" sz="2800" i="1" dirty="0" smtClean="0">
                <a:solidFill>
                  <a:schemeClr val="accent2">
                    <a:lumMod val="75000"/>
                  </a:schemeClr>
                </a:solidFill>
                <a:latin typeface="Comic Sans MS" pitchFamily="66" charset="0"/>
              </a:rPr>
              <a:t>tendances démographiques </a:t>
            </a:r>
            <a:r>
              <a:rPr lang="fr-FR" sz="2800" dirty="0" smtClean="0">
                <a:latin typeface="Comic Sans MS" pitchFamily="66" charset="0"/>
              </a:rPr>
              <a:t>d’ensemble</a:t>
            </a:r>
          </a:p>
          <a:p>
            <a:pPr eaLnBrk="1" hangingPunct="1">
              <a:lnSpc>
                <a:spcPct val="80000"/>
              </a:lnSpc>
              <a:defRPr/>
            </a:pPr>
            <a:r>
              <a:rPr lang="fr-FR" sz="2800" dirty="0" smtClean="0">
                <a:latin typeface="Comic Sans MS" pitchFamily="66" charset="0"/>
              </a:rPr>
              <a:t>Aux </a:t>
            </a:r>
            <a:r>
              <a:rPr lang="fr-FR" sz="2800" i="1" dirty="0" smtClean="0">
                <a:solidFill>
                  <a:schemeClr val="accent2">
                    <a:lumMod val="75000"/>
                  </a:schemeClr>
                </a:solidFill>
                <a:latin typeface="Comic Sans MS" pitchFamily="66" charset="0"/>
              </a:rPr>
              <a:t>dispositifs institutionnels </a:t>
            </a:r>
            <a:r>
              <a:rPr lang="fr-FR" sz="2800" dirty="0" smtClean="0">
                <a:latin typeface="Comic Sans MS" pitchFamily="66" charset="0"/>
              </a:rPr>
              <a:t>et à leurs usages</a:t>
            </a:r>
          </a:p>
          <a:p>
            <a:pPr eaLnBrk="1" hangingPunct="1">
              <a:lnSpc>
                <a:spcPct val="80000"/>
              </a:lnSpc>
              <a:defRPr/>
            </a:pPr>
            <a:r>
              <a:rPr lang="fr-FR" sz="2800" dirty="0" smtClean="0">
                <a:latin typeface="Comic Sans MS" pitchFamily="66" charset="0"/>
              </a:rPr>
              <a:t>Aux </a:t>
            </a:r>
            <a:r>
              <a:rPr lang="fr-FR" sz="2800" i="1" dirty="0" smtClean="0">
                <a:solidFill>
                  <a:schemeClr val="accent2">
                    <a:lumMod val="75000"/>
                  </a:schemeClr>
                </a:solidFill>
                <a:latin typeface="Comic Sans MS" pitchFamily="66" charset="0"/>
              </a:rPr>
              <a:t>attitudes des employeurs </a:t>
            </a:r>
            <a:r>
              <a:rPr lang="fr-FR" sz="2800" dirty="0" smtClean="0">
                <a:latin typeface="Comic Sans MS" pitchFamily="66" charset="0"/>
              </a:rPr>
              <a:t>vis-à-vis des salariés de diverses tranches d’âge</a:t>
            </a:r>
          </a:p>
          <a:p>
            <a:pPr eaLnBrk="1" hangingPunct="1">
              <a:lnSpc>
                <a:spcPct val="80000"/>
              </a:lnSpc>
              <a:defRPr/>
            </a:pPr>
            <a:r>
              <a:rPr lang="fr-FR" sz="2800" dirty="0" smtClean="0">
                <a:latin typeface="Comic Sans MS" pitchFamily="66" charset="0"/>
              </a:rPr>
              <a:t>Aux </a:t>
            </a:r>
            <a:r>
              <a:rPr lang="fr-FR" sz="2800" i="1" dirty="0" smtClean="0">
                <a:solidFill>
                  <a:schemeClr val="accent2">
                    <a:lumMod val="75000"/>
                  </a:schemeClr>
                </a:solidFill>
                <a:latin typeface="Comic Sans MS" pitchFamily="66" charset="0"/>
              </a:rPr>
              <a:t>aspirations des salariés </a:t>
            </a:r>
            <a:r>
              <a:rPr lang="fr-FR" sz="2800" dirty="0" smtClean="0">
                <a:latin typeface="Comic Sans MS" pitchFamily="66" charset="0"/>
              </a:rPr>
              <a:t>en matière d’activité</a:t>
            </a:r>
          </a:p>
        </p:txBody>
      </p:sp>
      <p:sp>
        <p:nvSpPr>
          <p:cNvPr id="4101" name="Rectangle 4"/>
          <p:cNvSpPr>
            <a:spLocks noGrp="1" noChangeArrowheads="1"/>
          </p:cNvSpPr>
          <p:nvPr>
            <p:ph type="title"/>
          </p:nvPr>
        </p:nvSpPr>
        <p:spPr/>
        <p:txBody>
          <a:bodyPr/>
          <a:lstStyle/>
          <a:p>
            <a:pPr eaLnBrk="1" hangingPunct="1"/>
            <a:r>
              <a:rPr lang="fr-FR" smtClean="0"/>
              <a:t> </a:t>
            </a:r>
          </a:p>
        </p:txBody>
      </p:sp>
    </p:spTree>
    <p:extLst>
      <p:ext uri="{BB962C8B-B14F-4D97-AF65-F5344CB8AC3E}">
        <p14:creationId xmlns:p14="http://schemas.microsoft.com/office/powerpoint/2010/main" val="32260988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454659">
                                            <p:txEl>
                                              <p:pRg st="0" end="0"/>
                                            </p:txEl>
                                          </p:spTgt>
                                        </p:tgtEl>
                                        <p:attrNameLst>
                                          <p:attrName>style.visibility</p:attrName>
                                        </p:attrNameLst>
                                      </p:cBhvr>
                                      <p:to>
                                        <p:strVal val="visible"/>
                                      </p:to>
                                    </p:set>
                                    <p:animEffect transition="in" filter="plus(in)">
                                      <p:cBhvr>
                                        <p:cTn id="7" dur="500"/>
                                        <p:tgtEl>
                                          <p:spTgt spid="454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nodeType="clickEffect">
                                  <p:stCondLst>
                                    <p:cond delay="0"/>
                                  </p:stCondLst>
                                  <p:childTnLst>
                                    <p:set>
                                      <p:cBhvr>
                                        <p:cTn id="11" dur="1" fill="hold">
                                          <p:stCondLst>
                                            <p:cond delay="0"/>
                                          </p:stCondLst>
                                        </p:cTn>
                                        <p:tgtEl>
                                          <p:spTgt spid="454659">
                                            <p:txEl>
                                              <p:pRg st="3" end="3"/>
                                            </p:txEl>
                                          </p:spTgt>
                                        </p:tgtEl>
                                        <p:attrNameLst>
                                          <p:attrName>style.visibility</p:attrName>
                                        </p:attrNameLst>
                                      </p:cBhvr>
                                      <p:to>
                                        <p:strVal val="visible"/>
                                      </p:to>
                                    </p:set>
                                    <p:animEffect transition="in" filter="plus(in)">
                                      <p:cBhvr>
                                        <p:cTn id="12" dur="500"/>
                                        <p:tgtEl>
                                          <p:spTgt spid="454659">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nodeType="clickEffect">
                                  <p:stCondLst>
                                    <p:cond delay="0"/>
                                  </p:stCondLst>
                                  <p:childTnLst>
                                    <p:set>
                                      <p:cBhvr>
                                        <p:cTn id="16" dur="1" fill="hold">
                                          <p:stCondLst>
                                            <p:cond delay="0"/>
                                          </p:stCondLst>
                                        </p:cTn>
                                        <p:tgtEl>
                                          <p:spTgt spid="454659">
                                            <p:txEl>
                                              <p:pRg st="4" end="4"/>
                                            </p:txEl>
                                          </p:spTgt>
                                        </p:tgtEl>
                                        <p:attrNameLst>
                                          <p:attrName>style.visibility</p:attrName>
                                        </p:attrNameLst>
                                      </p:cBhvr>
                                      <p:to>
                                        <p:strVal val="visible"/>
                                      </p:to>
                                    </p:set>
                                    <p:animEffect transition="in" filter="plus(in)">
                                      <p:cBhvr>
                                        <p:cTn id="17" dur="500"/>
                                        <p:tgtEl>
                                          <p:spTgt spid="45465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nodeType="clickEffect">
                                  <p:stCondLst>
                                    <p:cond delay="0"/>
                                  </p:stCondLst>
                                  <p:childTnLst>
                                    <p:set>
                                      <p:cBhvr>
                                        <p:cTn id="21" dur="1" fill="hold">
                                          <p:stCondLst>
                                            <p:cond delay="0"/>
                                          </p:stCondLst>
                                        </p:cTn>
                                        <p:tgtEl>
                                          <p:spTgt spid="454659">
                                            <p:txEl>
                                              <p:pRg st="5" end="5"/>
                                            </p:txEl>
                                          </p:spTgt>
                                        </p:tgtEl>
                                        <p:attrNameLst>
                                          <p:attrName>style.visibility</p:attrName>
                                        </p:attrNameLst>
                                      </p:cBhvr>
                                      <p:to>
                                        <p:strVal val="visible"/>
                                      </p:to>
                                    </p:set>
                                    <p:animEffect transition="in" filter="plus(in)">
                                      <p:cBhvr>
                                        <p:cTn id="22" dur="500"/>
                                        <p:tgtEl>
                                          <p:spTgt spid="454659">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nodeType="clickEffect">
                                  <p:stCondLst>
                                    <p:cond delay="0"/>
                                  </p:stCondLst>
                                  <p:childTnLst>
                                    <p:set>
                                      <p:cBhvr>
                                        <p:cTn id="26" dur="1" fill="hold">
                                          <p:stCondLst>
                                            <p:cond delay="0"/>
                                          </p:stCondLst>
                                        </p:cTn>
                                        <p:tgtEl>
                                          <p:spTgt spid="454659">
                                            <p:txEl>
                                              <p:pRg st="6" end="6"/>
                                            </p:txEl>
                                          </p:spTgt>
                                        </p:tgtEl>
                                        <p:attrNameLst>
                                          <p:attrName>style.visibility</p:attrName>
                                        </p:attrNameLst>
                                      </p:cBhvr>
                                      <p:to>
                                        <p:strVal val="visible"/>
                                      </p:to>
                                    </p:set>
                                    <p:animEffect transition="in" filter="plus(in)">
                                      <p:cBhvr>
                                        <p:cTn id="27" dur="500"/>
                                        <p:tgtEl>
                                          <p:spTgt spid="4546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Espace réservé du pied de page 4"/>
          <p:cNvSpPr>
            <a:spLocks noGrp="1"/>
          </p:cNvSpPr>
          <p:nvPr>
            <p:ph type="ftr" sz="quarter" idx="11"/>
          </p:nvPr>
        </p:nvSpPr>
        <p:spPr/>
        <p:txBody>
          <a:bodyPr/>
          <a:lstStyle/>
          <a:p>
            <a:pPr>
              <a:defRPr/>
            </a:pPr>
            <a:r>
              <a:rPr lang="fr-FR" smtClean="0"/>
              <a:t>Saint-Malo, novembre 2016</a:t>
            </a:r>
            <a:endParaRPr lang="fr-FR"/>
          </a:p>
        </p:txBody>
      </p:sp>
      <p:sp>
        <p:nvSpPr>
          <p:cNvPr id="58372" name="Espace réservé du numéro de diapositive 5"/>
          <p:cNvSpPr>
            <a:spLocks noGrp="1"/>
          </p:cNvSpPr>
          <p:nvPr>
            <p:ph type="sldNum" sz="quarter" idx="12"/>
          </p:nvPr>
        </p:nvSpPr>
        <p:spPr/>
        <p:txBody>
          <a:bodyPr/>
          <a:lstStyle/>
          <a:p>
            <a:pPr>
              <a:defRPr/>
            </a:pPr>
            <a:fld id="{04F57901-CCC0-47CB-8C90-2C3EDE1D4A59}" type="slidenum">
              <a:rPr lang="fr-FR" smtClean="0"/>
              <a:pPr>
                <a:defRPr/>
              </a:pPr>
              <a:t>20</a:t>
            </a:fld>
            <a:endParaRPr lang="fr-FR" smtClean="0"/>
          </a:p>
        </p:txBody>
      </p:sp>
      <p:sp>
        <p:nvSpPr>
          <p:cNvPr id="57349" name="Rectangle 2"/>
          <p:cNvSpPr>
            <a:spLocks noGrp="1" noChangeArrowheads="1"/>
          </p:cNvSpPr>
          <p:nvPr>
            <p:ph type="title"/>
          </p:nvPr>
        </p:nvSpPr>
        <p:spPr>
          <a:xfrm>
            <a:off x="517525" y="250825"/>
            <a:ext cx="8596313" cy="1341438"/>
          </a:xfrm>
        </p:spPr>
        <p:txBody>
          <a:bodyPr/>
          <a:lstStyle/>
          <a:p>
            <a:pPr algn="ctr" eaLnBrk="1" hangingPunct="1"/>
            <a:r>
              <a:rPr lang="fr-FR" sz="3200" b="1" i="1" smtClean="0"/>
              <a:t>Sensation de « stress » </a:t>
            </a:r>
            <a:br>
              <a:rPr lang="fr-FR" sz="3200" b="1" i="1" smtClean="0"/>
            </a:br>
            <a:r>
              <a:rPr lang="fr-FR" sz="3200" b="1" i="1" smtClean="0"/>
              <a:t>dans l’acquisition d’un outil informatique</a:t>
            </a:r>
            <a:br>
              <a:rPr lang="fr-FR" sz="3200" b="1" i="1" smtClean="0"/>
            </a:br>
            <a:r>
              <a:rPr lang="fr-FR" sz="2400" i="1" smtClean="0"/>
              <a:t>(parmi 700 salariés d’une municipalité)</a:t>
            </a:r>
            <a:endParaRPr lang="fr-FR" sz="3200" b="1" i="1" smtClean="0"/>
          </a:p>
        </p:txBody>
      </p:sp>
      <p:graphicFrame>
        <p:nvGraphicFramePr>
          <p:cNvPr id="515075" name="Object 3"/>
          <p:cNvGraphicFramePr>
            <a:graphicFrameLocks noGrp="1" noChangeAspect="1"/>
          </p:cNvGraphicFramePr>
          <p:nvPr>
            <p:ph type="chart" idx="1"/>
          </p:nvPr>
        </p:nvGraphicFramePr>
        <p:xfrm>
          <a:off x="838200" y="1905000"/>
          <a:ext cx="7772400" cy="4114800"/>
        </p:xfrm>
        <a:graphic>
          <a:graphicData uri="http://schemas.openxmlformats.org/presentationml/2006/ole">
            <mc:AlternateContent xmlns:mc="http://schemas.openxmlformats.org/markup-compatibility/2006">
              <mc:Choice xmlns:v="urn:schemas-microsoft-com:vml" Requires="v">
                <p:oleObj spid="_x0000_s57381" name="Graphique" r:id="rId4" imgW="7772400" imgH="4114935" progId="MSGraph.Chart.8">
                  <p:embed followColorScheme="full"/>
                </p:oleObj>
              </mc:Choice>
              <mc:Fallback>
                <p:oleObj name="Graphique" r:id="rId4" imgW="7772400" imgH="411493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905000"/>
                        <a:ext cx="77724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5075"/>
                                        </p:tgtEl>
                                        <p:attrNameLst>
                                          <p:attrName>style.visibility</p:attrName>
                                        </p:attrNameLst>
                                      </p:cBhvr>
                                      <p:to>
                                        <p:strVal val="visible"/>
                                      </p:to>
                                    </p:set>
                                    <p:animEffect transition="in" filter="fade">
                                      <p:cBhvr>
                                        <p:cTn id="7" dur="500"/>
                                        <p:tgtEl>
                                          <p:spTgt spid="515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1507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Espace réservé du pied de page 4"/>
          <p:cNvSpPr>
            <a:spLocks noGrp="1"/>
          </p:cNvSpPr>
          <p:nvPr>
            <p:ph type="ftr" sz="quarter" idx="11"/>
          </p:nvPr>
        </p:nvSpPr>
        <p:spPr/>
        <p:txBody>
          <a:bodyPr/>
          <a:lstStyle/>
          <a:p>
            <a:pPr>
              <a:defRPr/>
            </a:pPr>
            <a:r>
              <a:rPr lang="fr-FR" smtClean="0"/>
              <a:t>Saint-Malo, novembre 2016</a:t>
            </a:r>
            <a:endParaRPr lang="fr-FR"/>
          </a:p>
        </p:txBody>
      </p:sp>
      <p:sp>
        <p:nvSpPr>
          <p:cNvPr id="158723" name="Espace réservé du numéro de diapositive 5"/>
          <p:cNvSpPr>
            <a:spLocks noGrp="1"/>
          </p:cNvSpPr>
          <p:nvPr>
            <p:ph type="sldNum" sz="quarter" idx="12"/>
          </p:nvPr>
        </p:nvSpPr>
        <p:spPr/>
        <p:txBody>
          <a:bodyPr/>
          <a:lstStyle/>
          <a:p>
            <a:pPr>
              <a:defRPr/>
            </a:pPr>
            <a:fld id="{C0DF6ED2-0DE6-402E-8A67-72B8AAD9C1AA}" type="slidenum">
              <a:rPr lang="fr-FR" smtClean="0"/>
              <a:pPr>
                <a:defRPr/>
              </a:pPr>
              <a:t>21</a:t>
            </a:fld>
            <a:endParaRPr lang="fr-FR" smtClean="0"/>
          </a:p>
        </p:txBody>
      </p:sp>
      <p:sp>
        <p:nvSpPr>
          <p:cNvPr id="160772" name="Rectangle 2"/>
          <p:cNvSpPr>
            <a:spLocks noGrp="1" noChangeArrowheads="1"/>
          </p:cNvSpPr>
          <p:nvPr>
            <p:ph type="title"/>
          </p:nvPr>
        </p:nvSpPr>
        <p:spPr/>
        <p:txBody>
          <a:bodyPr/>
          <a:lstStyle/>
          <a:p>
            <a:pPr algn="ctr" eaLnBrk="1" hangingPunct="1"/>
            <a:r>
              <a:rPr lang="fr-FR" sz="3200" dirty="0" smtClean="0">
                <a:cs typeface="Times New Roman" pitchFamily="18" charset="0"/>
              </a:rPr>
              <a:t>Apprendre aussi bien, mais autrement</a:t>
            </a:r>
            <a:br>
              <a:rPr lang="fr-FR" sz="3200" dirty="0" smtClean="0">
                <a:cs typeface="Times New Roman" pitchFamily="18" charset="0"/>
              </a:rPr>
            </a:br>
            <a:r>
              <a:rPr lang="fr-FR" sz="1600" i="1" dirty="0" smtClean="0">
                <a:cs typeface="Times New Roman" pitchFamily="18" charset="0"/>
              </a:rPr>
              <a:t>(l’exemple d’une technologie de maintenance)</a:t>
            </a:r>
          </a:p>
        </p:txBody>
      </p:sp>
      <p:sp>
        <p:nvSpPr>
          <p:cNvPr id="517123" name="Rectangle 3" descr="Rectangle: Click to edit Master text styles&#10;Second level&#10;Third level&#10;Fourth level&#10;Fifth level"/>
          <p:cNvSpPr>
            <a:spLocks noGrp="1" noChangeArrowheads="1"/>
          </p:cNvSpPr>
          <p:nvPr>
            <p:ph type="body" idx="1"/>
          </p:nvPr>
        </p:nvSpPr>
        <p:spPr>
          <a:xfrm>
            <a:off x="899592" y="1916832"/>
            <a:ext cx="7772400" cy="4114800"/>
          </a:xfrm>
        </p:spPr>
        <p:txBody>
          <a:bodyPr/>
          <a:lstStyle/>
          <a:p>
            <a:pPr eaLnBrk="1" hangingPunct="1">
              <a:lnSpc>
                <a:spcPct val="90000"/>
              </a:lnSpc>
            </a:pPr>
            <a:r>
              <a:rPr lang="fr-FR" sz="2000" dirty="0" smtClean="0">
                <a:cs typeface="Times New Roman" pitchFamily="18" charset="0"/>
              </a:rPr>
              <a:t>«anxiété-état» en début de formation,</a:t>
            </a:r>
          </a:p>
          <a:p>
            <a:pPr marL="0" indent="0" eaLnBrk="1" hangingPunct="1">
              <a:lnSpc>
                <a:spcPct val="90000"/>
              </a:lnSpc>
              <a:buNone/>
            </a:pPr>
            <a:endParaRPr lang="fr-FR" sz="2000" dirty="0" smtClean="0">
              <a:cs typeface="Times New Roman" pitchFamily="18" charset="0"/>
            </a:endParaRPr>
          </a:p>
          <a:p>
            <a:pPr eaLnBrk="1" hangingPunct="1">
              <a:lnSpc>
                <a:spcPct val="90000"/>
              </a:lnSpc>
            </a:pPr>
            <a:r>
              <a:rPr lang="fr-FR" sz="2000" dirty="0" smtClean="0">
                <a:cs typeface="Times New Roman" pitchFamily="18" charset="0"/>
              </a:rPr>
              <a:t>performances comparables quel que soit l’âge</a:t>
            </a:r>
          </a:p>
          <a:p>
            <a:pPr marL="0" indent="0" eaLnBrk="1" hangingPunct="1">
              <a:lnSpc>
                <a:spcPct val="90000"/>
              </a:lnSpc>
              <a:buNone/>
            </a:pPr>
            <a:endParaRPr lang="fr-FR" sz="2000" dirty="0" smtClean="0">
              <a:cs typeface="Times New Roman" pitchFamily="18" charset="0"/>
            </a:endParaRPr>
          </a:p>
          <a:p>
            <a:pPr eaLnBrk="1" hangingPunct="1">
              <a:lnSpc>
                <a:spcPct val="90000"/>
              </a:lnSpc>
            </a:pPr>
            <a:r>
              <a:rPr lang="fr-FR" sz="2000" dirty="0">
                <a:cs typeface="Times New Roman" pitchFamily="18" charset="0"/>
              </a:rPr>
              <a:t>l</a:t>
            </a:r>
            <a:r>
              <a:rPr lang="fr-FR" sz="2000" dirty="0" smtClean="0">
                <a:cs typeface="Times New Roman" pitchFamily="18" charset="0"/>
              </a:rPr>
              <a:t>es plus âgés parviennent à surmonter leur anxiété initiale.</a:t>
            </a:r>
          </a:p>
          <a:p>
            <a:pPr eaLnBrk="1" hangingPunct="1">
              <a:lnSpc>
                <a:spcPct val="90000"/>
              </a:lnSpc>
              <a:buFont typeface="Wingdings" pitchFamily="2" charset="2"/>
              <a:buNone/>
            </a:pPr>
            <a:endParaRPr lang="fr-FR" sz="2000" dirty="0" smtClean="0">
              <a:cs typeface="Times New Roman" pitchFamily="18" charset="0"/>
            </a:endParaRPr>
          </a:p>
          <a:p>
            <a:pPr eaLnBrk="1" hangingPunct="1">
              <a:lnSpc>
                <a:spcPct val="90000"/>
              </a:lnSpc>
            </a:pPr>
            <a:r>
              <a:rPr lang="fr-FR" sz="2000" dirty="0">
                <a:cs typeface="Times New Roman" pitchFamily="18" charset="0"/>
              </a:rPr>
              <a:t>m</a:t>
            </a:r>
            <a:r>
              <a:rPr lang="fr-FR" sz="2000" dirty="0" smtClean="0">
                <a:cs typeface="Times New Roman" pitchFamily="18" charset="0"/>
              </a:rPr>
              <a:t>ais des stratégies d'apprentissage différentes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7123">
                                            <p:txEl>
                                              <p:pRg st="0" end="0"/>
                                            </p:txEl>
                                          </p:spTgt>
                                        </p:tgtEl>
                                        <p:attrNameLst>
                                          <p:attrName>style.visibility</p:attrName>
                                        </p:attrNameLst>
                                      </p:cBhvr>
                                      <p:to>
                                        <p:strVal val="visible"/>
                                      </p:to>
                                    </p:set>
                                    <p:animEffect transition="in" filter="box(in)">
                                      <p:cBhvr>
                                        <p:cTn id="7" dur="500"/>
                                        <p:tgtEl>
                                          <p:spTgt spid="517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7123">
                                            <p:txEl>
                                              <p:pRg st="2" end="2"/>
                                            </p:txEl>
                                          </p:spTgt>
                                        </p:tgtEl>
                                        <p:attrNameLst>
                                          <p:attrName>style.visibility</p:attrName>
                                        </p:attrNameLst>
                                      </p:cBhvr>
                                      <p:to>
                                        <p:strVal val="visible"/>
                                      </p:to>
                                    </p:set>
                                    <p:animEffect transition="in" filter="box(in)">
                                      <p:cBhvr>
                                        <p:cTn id="12" dur="500"/>
                                        <p:tgtEl>
                                          <p:spTgt spid="517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17123">
                                            <p:txEl>
                                              <p:pRg st="4" end="4"/>
                                            </p:txEl>
                                          </p:spTgt>
                                        </p:tgtEl>
                                        <p:attrNameLst>
                                          <p:attrName>style.visibility</p:attrName>
                                        </p:attrNameLst>
                                      </p:cBhvr>
                                      <p:to>
                                        <p:strVal val="visible"/>
                                      </p:to>
                                    </p:set>
                                    <p:animEffect transition="in" filter="box(in)">
                                      <p:cBhvr>
                                        <p:cTn id="17" dur="500"/>
                                        <p:tgtEl>
                                          <p:spTgt spid="51712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17123">
                                            <p:txEl>
                                              <p:pRg st="6" end="6"/>
                                            </p:txEl>
                                          </p:spTgt>
                                        </p:tgtEl>
                                        <p:attrNameLst>
                                          <p:attrName>style.visibility</p:attrName>
                                        </p:attrNameLst>
                                      </p:cBhvr>
                                      <p:to>
                                        <p:strVal val="visible"/>
                                      </p:to>
                                    </p:set>
                                    <p:animEffect transition="in" filter="box(in)">
                                      <p:cBhvr>
                                        <p:cTn id="22" dur="500"/>
                                        <p:tgtEl>
                                          <p:spTgt spid="517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2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Espace réservé du pied de page 2"/>
          <p:cNvSpPr>
            <a:spLocks noGrp="1"/>
          </p:cNvSpPr>
          <p:nvPr>
            <p:ph type="ftr" sz="quarter" idx="11"/>
          </p:nvPr>
        </p:nvSpPr>
        <p:spPr/>
        <p:txBody>
          <a:bodyPr/>
          <a:lstStyle/>
          <a:p>
            <a:pPr>
              <a:defRPr/>
            </a:pPr>
            <a:r>
              <a:rPr lang="fr-FR" smtClean="0"/>
              <a:t>Saint-Malo, novembre 2016</a:t>
            </a:r>
            <a:endParaRPr lang="fr-FR"/>
          </a:p>
        </p:txBody>
      </p:sp>
      <p:sp>
        <p:nvSpPr>
          <p:cNvPr id="155651" name="Espace réservé du numéro de diapositive 3"/>
          <p:cNvSpPr>
            <a:spLocks noGrp="1"/>
          </p:cNvSpPr>
          <p:nvPr>
            <p:ph type="sldNum" sz="quarter" idx="12"/>
          </p:nvPr>
        </p:nvSpPr>
        <p:spPr/>
        <p:txBody>
          <a:bodyPr/>
          <a:lstStyle/>
          <a:p>
            <a:pPr>
              <a:defRPr/>
            </a:pPr>
            <a:fld id="{1DC96CF4-37CE-46CD-981A-90D0C9AC6140}" type="slidenum">
              <a:rPr lang="fr-FR" smtClean="0"/>
              <a:pPr>
                <a:defRPr/>
              </a:pPr>
              <a:t>22</a:t>
            </a:fld>
            <a:endParaRPr lang="fr-FR" smtClean="0"/>
          </a:p>
        </p:txBody>
      </p:sp>
      <p:sp>
        <p:nvSpPr>
          <p:cNvPr id="157700" name="Rectangle 2"/>
          <p:cNvSpPr>
            <a:spLocks noChangeArrowheads="1"/>
          </p:cNvSpPr>
          <p:nvPr/>
        </p:nvSpPr>
        <p:spPr bwMode="auto">
          <a:xfrm>
            <a:off x="827584" y="980728"/>
            <a:ext cx="7772400" cy="1143000"/>
          </a:xfrm>
          <a:prstGeom prst="rect">
            <a:avLst/>
          </a:prstGeom>
          <a:noFill/>
          <a:ln w="9525">
            <a:noFill/>
            <a:miter lim="800000"/>
            <a:headEnd/>
            <a:tailEnd/>
          </a:ln>
        </p:spPr>
        <p:txBody>
          <a:bodyPr anchor="ctr"/>
          <a:lstStyle/>
          <a:p>
            <a:pPr algn="ctr" eaLnBrk="0" hangingPunct="0"/>
            <a:r>
              <a:rPr lang="fr-FR" sz="3200" b="1" dirty="0" smtClean="0">
                <a:latin typeface="Comic Sans MS" pitchFamily="66" charset="0"/>
              </a:rPr>
              <a:t>Changements et </a:t>
            </a:r>
            <a:r>
              <a:rPr lang="fr-FR" sz="3200" b="1" dirty="0">
                <a:latin typeface="Comic Sans MS" pitchFamily="66" charset="0"/>
              </a:rPr>
              <a:t>âge : </a:t>
            </a:r>
          </a:p>
          <a:p>
            <a:pPr algn="ctr" eaLnBrk="0" hangingPunct="0"/>
            <a:r>
              <a:rPr lang="fr-FR" sz="3200" b="1" dirty="0" smtClean="0">
                <a:latin typeface="Comic Sans MS" pitchFamily="66" charset="0"/>
              </a:rPr>
              <a:t>Peut-on agir </a:t>
            </a:r>
            <a:r>
              <a:rPr lang="fr-FR" sz="3200" b="1" dirty="0">
                <a:latin typeface="Comic Sans MS" pitchFamily="66" charset="0"/>
              </a:rPr>
              <a:t>?</a:t>
            </a:r>
          </a:p>
        </p:txBody>
      </p:sp>
      <p:sp>
        <p:nvSpPr>
          <p:cNvPr id="982019" name="Rectangle 3"/>
          <p:cNvSpPr>
            <a:spLocks noChangeArrowheads="1"/>
          </p:cNvSpPr>
          <p:nvPr/>
        </p:nvSpPr>
        <p:spPr bwMode="auto">
          <a:xfrm>
            <a:off x="683568" y="2132856"/>
            <a:ext cx="7772400" cy="4114800"/>
          </a:xfrm>
          <a:prstGeom prst="rect">
            <a:avLst/>
          </a:prstGeom>
          <a:noFill/>
          <a:ln w="9525">
            <a:noFill/>
            <a:miter lim="800000"/>
            <a:headEnd/>
            <a:tailEnd/>
          </a:ln>
        </p:spPr>
        <p:txBody>
          <a:bodyPr/>
          <a:lstStyle/>
          <a:p>
            <a:pPr eaLnBrk="0" hangingPunct="0">
              <a:buFont typeface="Arial" pitchFamily="34" charset="0"/>
              <a:buChar char="•"/>
            </a:pPr>
            <a:endParaRPr lang="fr-FR" sz="1600" dirty="0">
              <a:latin typeface="Comic Sans MS" pitchFamily="66" charset="0"/>
            </a:endParaRPr>
          </a:p>
          <a:p>
            <a:pPr eaLnBrk="0" hangingPunct="0">
              <a:buFont typeface="Arial" pitchFamily="34" charset="0"/>
              <a:buChar char="•"/>
            </a:pPr>
            <a:r>
              <a:rPr lang="fr-FR" sz="1600" b="1" dirty="0" smtClean="0">
                <a:latin typeface="Times New Roman" pitchFamily="18" charset="0"/>
              </a:rPr>
              <a:t> </a:t>
            </a:r>
            <a:r>
              <a:rPr lang="fr-FR" sz="1600" b="1" dirty="0" smtClean="0">
                <a:latin typeface="Comic Sans MS" pitchFamily="66" charset="0"/>
              </a:rPr>
              <a:t>Maîtriser la fréquence et l’ampleur des changements, et les prévoir</a:t>
            </a:r>
          </a:p>
          <a:p>
            <a:pPr eaLnBrk="0" hangingPunct="0"/>
            <a:endParaRPr lang="fr-FR" sz="1600" b="1" dirty="0" smtClean="0">
              <a:latin typeface="Comic Sans MS" pitchFamily="66" charset="0"/>
            </a:endParaRPr>
          </a:p>
          <a:p>
            <a:pPr eaLnBrk="0" hangingPunct="0">
              <a:buFont typeface="Arial" pitchFamily="34" charset="0"/>
              <a:buChar char="•"/>
            </a:pPr>
            <a:r>
              <a:rPr lang="fr-FR" sz="1600" b="1" dirty="0" smtClean="0">
                <a:latin typeface="Comic Sans MS" pitchFamily="66" charset="0"/>
              </a:rPr>
              <a:t>Préserver les collectifs de travail…</a:t>
            </a:r>
          </a:p>
          <a:p>
            <a:pPr eaLnBrk="0" hangingPunct="0">
              <a:buFont typeface="Arial" pitchFamily="34" charset="0"/>
              <a:buChar char="•"/>
            </a:pPr>
            <a:endParaRPr lang="fr-FR" sz="1600" b="1" dirty="0" smtClean="0">
              <a:latin typeface="Comic Sans MS" pitchFamily="66" charset="0"/>
            </a:endParaRPr>
          </a:p>
          <a:p>
            <a:pPr eaLnBrk="0" hangingPunct="0">
              <a:buFont typeface="Arial" pitchFamily="34" charset="0"/>
              <a:buChar char="•"/>
            </a:pPr>
            <a:r>
              <a:rPr lang="fr-FR" sz="1600" b="1" dirty="0" smtClean="0">
                <a:latin typeface="Comic Sans MS" pitchFamily="66" charset="0"/>
              </a:rPr>
              <a:t>Desserrer les contraintes de temps lors de l’apprentissage </a:t>
            </a:r>
          </a:p>
          <a:p>
            <a:pPr eaLnBrk="0" hangingPunct="0">
              <a:buFont typeface="Arial" pitchFamily="34" charset="0"/>
              <a:buChar char="•"/>
            </a:pPr>
            <a:r>
              <a:rPr lang="fr-FR" sz="1600" b="1" dirty="0" smtClean="0">
                <a:latin typeface="Comic Sans MS" pitchFamily="66" charset="0"/>
              </a:rPr>
              <a:t>et lors du retour au travail</a:t>
            </a:r>
          </a:p>
          <a:p>
            <a:pPr eaLnBrk="0" hangingPunct="0">
              <a:buFont typeface="Arial" pitchFamily="34" charset="0"/>
              <a:buChar char="•"/>
            </a:pPr>
            <a:endParaRPr lang="fr-FR" sz="1600" b="1" dirty="0" smtClean="0">
              <a:latin typeface="Comic Sans MS" pitchFamily="66" charset="0"/>
            </a:endParaRPr>
          </a:p>
          <a:p>
            <a:pPr eaLnBrk="0" hangingPunct="0">
              <a:buFont typeface="Arial" pitchFamily="34" charset="0"/>
              <a:buChar char="•"/>
            </a:pPr>
            <a:r>
              <a:rPr lang="fr-FR" sz="1600" b="1" dirty="0" smtClean="0">
                <a:latin typeface="Comic Sans MS" pitchFamily="66" charset="0"/>
              </a:rPr>
              <a:t>Ne pas multiplier les difficultés en début de formation</a:t>
            </a:r>
          </a:p>
          <a:p>
            <a:pPr eaLnBrk="0" hangingPunct="0">
              <a:buFont typeface="Arial" pitchFamily="34" charset="0"/>
              <a:buChar char="•"/>
            </a:pPr>
            <a:endParaRPr lang="fr-FR" sz="1600" b="1" dirty="0" smtClean="0">
              <a:latin typeface="Comic Sans MS" pitchFamily="66" charset="0"/>
            </a:endParaRPr>
          </a:p>
          <a:p>
            <a:pPr eaLnBrk="0" hangingPunct="0">
              <a:buFont typeface="Arial" pitchFamily="34" charset="0"/>
              <a:buChar char="•"/>
            </a:pPr>
            <a:r>
              <a:rPr lang="fr-FR" sz="1600" b="1" dirty="0" smtClean="0">
                <a:latin typeface="Comic Sans MS" pitchFamily="66" charset="0"/>
              </a:rPr>
              <a:t>Des formations en prise sur les connaissances antérieures et sur les pratiques de travail...</a:t>
            </a:r>
          </a:p>
          <a:p>
            <a:pPr eaLnBrk="0" hangingPunct="0">
              <a:buFont typeface="Arial" pitchFamily="34" charset="0"/>
              <a:buChar char="•"/>
            </a:pPr>
            <a:endParaRPr lang="fr-FR" sz="1600" b="1" dirty="0" smtClean="0">
              <a:latin typeface="Comic Sans MS" pitchFamily="66" charset="0"/>
            </a:endParaRPr>
          </a:p>
          <a:p>
            <a:pPr eaLnBrk="0" hangingPunct="0">
              <a:buFont typeface="Arial" pitchFamily="34" charset="0"/>
              <a:buChar char="•"/>
            </a:pPr>
            <a:r>
              <a:rPr lang="fr-FR" sz="1600" b="1" dirty="0" smtClean="0">
                <a:latin typeface="Comic Sans MS" pitchFamily="66" charset="0"/>
              </a:rPr>
              <a:t>Des formations plus régulières</a:t>
            </a:r>
          </a:p>
          <a:p>
            <a:pPr eaLnBrk="0" hangingPunct="0"/>
            <a:endParaRPr lang="fr-FR" sz="1600" b="1" dirty="0" smtClean="0">
              <a:latin typeface="Comic Sans MS" pitchFamily="66" charset="0"/>
            </a:endParaRPr>
          </a:p>
          <a:p>
            <a:pPr eaLnBrk="0" hangingPunct="0">
              <a:buFont typeface="Arial" pitchFamily="34" charset="0"/>
              <a:buChar char="•"/>
            </a:pPr>
            <a:r>
              <a:rPr lang="fr-FR" sz="1600" b="1" dirty="0" smtClean="0">
                <a:latin typeface="Comic Sans MS" pitchFamily="66" charset="0"/>
              </a:rPr>
              <a:t>Favoriser la réflexion sur son propre travail</a:t>
            </a:r>
          </a:p>
          <a:p>
            <a:pPr eaLnBrk="0" hangingPunct="0">
              <a:buFont typeface="Arial" pitchFamily="34" charset="0"/>
              <a:buChar char="•"/>
            </a:pPr>
            <a:endParaRPr lang="fr-FR" sz="1600" dirty="0">
              <a:latin typeface="Comic Sans MS" pitchFamily="66" charset="0"/>
            </a:endParaRPr>
          </a:p>
          <a:p>
            <a:pPr eaLnBrk="0" hangingPunct="0">
              <a:buFont typeface="Arial" pitchFamily="34" charset="0"/>
              <a:buChar char="•"/>
            </a:pPr>
            <a:endParaRPr lang="fr-FR" sz="1600" dirty="0">
              <a:latin typeface="Comic Sans MS" pitchFamily="66" charset="0"/>
            </a:endParaRPr>
          </a:p>
        </p:txBody>
      </p:sp>
      <p:sp>
        <p:nvSpPr>
          <p:cNvPr id="157702" name="AutoShape 4"/>
          <p:cNvSpPr>
            <a:spLocks noChangeArrowheads="1"/>
          </p:cNvSpPr>
          <p:nvPr/>
        </p:nvSpPr>
        <p:spPr bwMode="auto">
          <a:xfrm>
            <a:off x="4283969" y="0"/>
            <a:ext cx="360040" cy="1052736"/>
          </a:xfrm>
          <a:prstGeom prst="upDown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82019"/>
                                        </p:tgtEl>
                                        <p:attrNameLst>
                                          <p:attrName>style.visibility</p:attrName>
                                        </p:attrNameLst>
                                      </p:cBhvr>
                                      <p:to>
                                        <p:strVal val="visible"/>
                                      </p:to>
                                    </p:set>
                                    <p:animEffect transition="in" filter="box(in)">
                                      <p:cBhvr>
                                        <p:cTn id="7" dur="500"/>
                                        <p:tgtEl>
                                          <p:spTgt spid="982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1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11188" y="1916113"/>
            <a:ext cx="3529012" cy="1016000"/>
          </a:xfrm>
          <a:prstGeom prst="rect">
            <a:avLst/>
          </a:prstGeom>
          <a:solidFill>
            <a:srgbClr val="FF9900"/>
          </a:solidFill>
          <a:ln w="9525">
            <a:noFill/>
            <a:miter lim="800000"/>
            <a:headEnd/>
            <a:tailEnd/>
          </a:ln>
        </p:spPr>
        <p:txBody>
          <a:bodyPr>
            <a:spAutoFit/>
          </a:bodyPr>
          <a:lstStyle/>
          <a:p>
            <a:pPr>
              <a:spcBef>
                <a:spcPct val="50000"/>
              </a:spcBef>
            </a:pPr>
            <a:r>
              <a:rPr lang="fr-FR" sz="2000">
                <a:latin typeface="Comic Sans MS" pitchFamily="66" charset="0"/>
              </a:rPr>
              <a:t>Contraintes porteuses de risques pour la santé à long terme</a:t>
            </a:r>
          </a:p>
        </p:txBody>
      </p:sp>
      <p:sp>
        <p:nvSpPr>
          <p:cNvPr id="30723" name="Text Box 3"/>
          <p:cNvSpPr txBox="1">
            <a:spLocks noChangeArrowheads="1"/>
          </p:cNvSpPr>
          <p:nvPr/>
        </p:nvSpPr>
        <p:spPr bwMode="auto">
          <a:xfrm>
            <a:off x="684213" y="3429000"/>
            <a:ext cx="3095625" cy="400050"/>
          </a:xfrm>
          <a:prstGeom prst="rect">
            <a:avLst/>
          </a:prstGeom>
          <a:solidFill>
            <a:srgbClr val="FF9900"/>
          </a:solidFill>
          <a:ln w="9525">
            <a:noFill/>
            <a:miter lim="800000"/>
            <a:headEnd/>
            <a:tailEnd/>
          </a:ln>
        </p:spPr>
        <p:txBody>
          <a:bodyPr>
            <a:spAutoFit/>
          </a:bodyPr>
          <a:lstStyle/>
          <a:p>
            <a:pPr>
              <a:spcBef>
                <a:spcPct val="50000"/>
              </a:spcBef>
            </a:pPr>
            <a:r>
              <a:rPr lang="fr-FR" sz="2000">
                <a:latin typeface="Comic Sans MS" pitchFamily="66" charset="0"/>
              </a:rPr>
              <a:t>Santé déficiente</a:t>
            </a:r>
          </a:p>
        </p:txBody>
      </p:sp>
      <p:sp>
        <p:nvSpPr>
          <p:cNvPr id="30724" name="Text Box 4"/>
          <p:cNvSpPr txBox="1">
            <a:spLocks noChangeArrowheads="1"/>
          </p:cNvSpPr>
          <p:nvPr/>
        </p:nvSpPr>
        <p:spPr bwMode="auto">
          <a:xfrm>
            <a:off x="684213" y="4652963"/>
            <a:ext cx="3024187" cy="1016000"/>
          </a:xfrm>
          <a:prstGeom prst="rect">
            <a:avLst/>
          </a:prstGeom>
          <a:solidFill>
            <a:srgbClr val="FF9900"/>
          </a:solidFill>
          <a:ln w="9525">
            <a:noFill/>
            <a:miter lim="800000"/>
            <a:headEnd/>
            <a:tailEnd/>
          </a:ln>
        </p:spPr>
        <p:txBody>
          <a:bodyPr>
            <a:spAutoFit/>
          </a:bodyPr>
          <a:lstStyle/>
          <a:p>
            <a:pPr>
              <a:spcBef>
                <a:spcPct val="50000"/>
              </a:spcBef>
            </a:pPr>
            <a:r>
              <a:rPr lang="fr-FR" sz="2000">
                <a:latin typeface="Comic Sans MS" pitchFamily="66" charset="0"/>
              </a:rPr>
              <a:t>Vécu difficile des dernières années de vie professionnelle</a:t>
            </a:r>
          </a:p>
        </p:txBody>
      </p:sp>
      <p:sp>
        <p:nvSpPr>
          <p:cNvPr id="189445" name="Text Box 5"/>
          <p:cNvSpPr txBox="1">
            <a:spLocks noChangeArrowheads="1"/>
          </p:cNvSpPr>
          <p:nvPr/>
        </p:nvSpPr>
        <p:spPr bwMode="auto">
          <a:xfrm>
            <a:off x="5508625" y="1268413"/>
            <a:ext cx="3240088" cy="1323975"/>
          </a:xfrm>
          <a:prstGeom prst="rect">
            <a:avLst/>
          </a:prstGeom>
          <a:noFill/>
          <a:ln w="9525">
            <a:noFill/>
            <a:miter lim="800000"/>
            <a:headEnd/>
            <a:tailEnd/>
          </a:ln>
        </p:spPr>
        <p:txBody>
          <a:bodyPr>
            <a:spAutoFit/>
          </a:bodyPr>
          <a:lstStyle/>
          <a:p>
            <a:pPr>
              <a:spcBef>
                <a:spcPct val="50000"/>
              </a:spcBef>
            </a:pPr>
            <a:r>
              <a:rPr lang="fr-FR" sz="2000" i="1"/>
              <a:t>Amélioration globale des conditions de travail : éviter l’usure et les contraintes extrêmes</a:t>
            </a:r>
          </a:p>
        </p:txBody>
      </p:sp>
      <p:sp>
        <p:nvSpPr>
          <p:cNvPr id="189446" name="Text Box 6"/>
          <p:cNvSpPr txBox="1">
            <a:spLocks noChangeArrowheads="1"/>
          </p:cNvSpPr>
          <p:nvPr/>
        </p:nvSpPr>
        <p:spPr bwMode="auto">
          <a:xfrm>
            <a:off x="5508625" y="3141663"/>
            <a:ext cx="2952750" cy="1323975"/>
          </a:xfrm>
          <a:prstGeom prst="rect">
            <a:avLst/>
          </a:prstGeom>
          <a:noFill/>
          <a:ln w="9525">
            <a:noFill/>
            <a:miter lim="800000"/>
            <a:headEnd/>
            <a:tailEnd/>
          </a:ln>
        </p:spPr>
        <p:txBody>
          <a:bodyPr>
            <a:spAutoFit/>
          </a:bodyPr>
          <a:lstStyle/>
          <a:p>
            <a:pPr>
              <a:spcBef>
                <a:spcPct val="50000"/>
              </a:spcBef>
            </a:pPr>
            <a:r>
              <a:rPr lang="fr-FR" sz="2000" i="1"/>
              <a:t>Actions « ciblées » : protection, réaffectation, cessation d’activité</a:t>
            </a:r>
          </a:p>
        </p:txBody>
      </p:sp>
      <p:sp>
        <p:nvSpPr>
          <p:cNvPr id="189447" name="Text Box 7"/>
          <p:cNvSpPr txBox="1">
            <a:spLocks noChangeArrowheads="1"/>
          </p:cNvSpPr>
          <p:nvPr/>
        </p:nvSpPr>
        <p:spPr bwMode="auto">
          <a:xfrm>
            <a:off x="5292725" y="4941888"/>
            <a:ext cx="3095625" cy="708025"/>
          </a:xfrm>
          <a:prstGeom prst="rect">
            <a:avLst/>
          </a:prstGeom>
          <a:noFill/>
          <a:ln w="9525">
            <a:noFill/>
            <a:miter lim="800000"/>
            <a:headEnd/>
            <a:tailEnd/>
          </a:ln>
        </p:spPr>
        <p:txBody>
          <a:bodyPr>
            <a:spAutoFit/>
          </a:bodyPr>
          <a:lstStyle/>
          <a:p>
            <a:pPr>
              <a:spcBef>
                <a:spcPct val="50000"/>
              </a:spcBef>
            </a:pPr>
            <a:r>
              <a:rPr lang="fr-FR" sz="2000" i="1"/>
              <a:t>Valoriser les atouts de l’expérience</a:t>
            </a:r>
          </a:p>
        </p:txBody>
      </p:sp>
      <p:sp>
        <p:nvSpPr>
          <p:cNvPr id="189448" name="Line 8"/>
          <p:cNvSpPr>
            <a:spLocks noChangeShapeType="1"/>
          </p:cNvSpPr>
          <p:nvPr/>
        </p:nvSpPr>
        <p:spPr bwMode="auto">
          <a:xfrm flipH="1">
            <a:off x="4427538" y="1628775"/>
            <a:ext cx="865187" cy="504825"/>
          </a:xfrm>
          <a:prstGeom prst="line">
            <a:avLst/>
          </a:prstGeom>
          <a:noFill/>
          <a:ln w="57150">
            <a:solidFill>
              <a:schemeClr val="tx1"/>
            </a:solidFill>
            <a:miter lim="800000"/>
            <a:headEnd/>
            <a:tailEnd type="triangle" w="med" len="med"/>
          </a:ln>
        </p:spPr>
        <p:txBody>
          <a:bodyPr wrap="none"/>
          <a:lstStyle/>
          <a:p>
            <a:endParaRPr lang="fr-FR"/>
          </a:p>
        </p:txBody>
      </p:sp>
      <p:sp>
        <p:nvSpPr>
          <p:cNvPr id="189449" name="Line 9"/>
          <p:cNvSpPr>
            <a:spLocks noChangeShapeType="1"/>
          </p:cNvSpPr>
          <p:nvPr/>
        </p:nvSpPr>
        <p:spPr bwMode="auto">
          <a:xfrm flipH="1">
            <a:off x="4140200" y="2060575"/>
            <a:ext cx="1225550" cy="1296988"/>
          </a:xfrm>
          <a:prstGeom prst="line">
            <a:avLst/>
          </a:prstGeom>
          <a:noFill/>
          <a:ln w="57150">
            <a:solidFill>
              <a:schemeClr val="tx1"/>
            </a:solidFill>
            <a:miter lim="800000"/>
            <a:headEnd/>
            <a:tailEnd type="triangle" w="med" len="med"/>
          </a:ln>
        </p:spPr>
        <p:txBody>
          <a:bodyPr wrap="none"/>
          <a:lstStyle/>
          <a:p>
            <a:endParaRPr lang="fr-FR"/>
          </a:p>
        </p:txBody>
      </p:sp>
      <p:sp>
        <p:nvSpPr>
          <p:cNvPr id="189450" name="Line 10"/>
          <p:cNvSpPr>
            <a:spLocks noChangeShapeType="1"/>
          </p:cNvSpPr>
          <p:nvPr/>
        </p:nvSpPr>
        <p:spPr bwMode="auto">
          <a:xfrm flipH="1">
            <a:off x="3995738" y="2276475"/>
            <a:ext cx="1370012" cy="2232025"/>
          </a:xfrm>
          <a:prstGeom prst="line">
            <a:avLst/>
          </a:prstGeom>
          <a:noFill/>
          <a:ln w="57150">
            <a:solidFill>
              <a:schemeClr val="tx1"/>
            </a:solidFill>
            <a:miter lim="800000"/>
            <a:headEnd/>
            <a:tailEnd type="triangle" w="med" len="med"/>
          </a:ln>
        </p:spPr>
        <p:txBody>
          <a:bodyPr wrap="none"/>
          <a:lstStyle/>
          <a:p>
            <a:endParaRPr lang="fr-FR"/>
          </a:p>
        </p:txBody>
      </p:sp>
      <p:sp>
        <p:nvSpPr>
          <p:cNvPr id="189451" name="Line 11"/>
          <p:cNvSpPr>
            <a:spLocks noChangeShapeType="1"/>
          </p:cNvSpPr>
          <p:nvPr/>
        </p:nvSpPr>
        <p:spPr bwMode="auto">
          <a:xfrm flipH="1">
            <a:off x="4067175" y="3644900"/>
            <a:ext cx="1152525" cy="0"/>
          </a:xfrm>
          <a:prstGeom prst="line">
            <a:avLst/>
          </a:prstGeom>
          <a:noFill/>
          <a:ln w="57150">
            <a:solidFill>
              <a:srgbClr val="00CC00"/>
            </a:solidFill>
            <a:miter lim="800000"/>
            <a:headEnd/>
            <a:tailEnd type="triangle" w="med" len="med"/>
          </a:ln>
        </p:spPr>
        <p:txBody>
          <a:bodyPr wrap="none"/>
          <a:lstStyle/>
          <a:p>
            <a:endParaRPr lang="fr-FR"/>
          </a:p>
        </p:txBody>
      </p:sp>
      <p:sp>
        <p:nvSpPr>
          <p:cNvPr id="189452" name="Line 12"/>
          <p:cNvSpPr>
            <a:spLocks noChangeShapeType="1"/>
          </p:cNvSpPr>
          <p:nvPr/>
        </p:nvSpPr>
        <p:spPr bwMode="auto">
          <a:xfrm flipH="1" flipV="1">
            <a:off x="3851275" y="3933825"/>
            <a:ext cx="1368425" cy="1008063"/>
          </a:xfrm>
          <a:prstGeom prst="line">
            <a:avLst/>
          </a:prstGeom>
          <a:noFill/>
          <a:ln w="57150">
            <a:solidFill>
              <a:schemeClr val="accent1"/>
            </a:solidFill>
            <a:miter lim="800000"/>
            <a:headEnd/>
            <a:tailEnd type="triangle" w="med" len="med"/>
          </a:ln>
        </p:spPr>
        <p:txBody>
          <a:bodyPr wrap="none"/>
          <a:lstStyle/>
          <a:p>
            <a:endParaRPr lang="fr-FR"/>
          </a:p>
        </p:txBody>
      </p:sp>
      <p:sp>
        <p:nvSpPr>
          <p:cNvPr id="189453" name="Line 13"/>
          <p:cNvSpPr>
            <a:spLocks noChangeShapeType="1"/>
          </p:cNvSpPr>
          <p:nvPr/>
        </p:nvSpPr>
        <p:spPr bwMode="auto">
          <a:xfrm flipH="1" flipV="1">
            <a:off x="3995738" y="5229225"/>
            <a:ext cx="1223962" cy="71438"/>
          </a:xfrm>
          <a:prstGeom prst="line">
            <a:avLst/>
          </a:prstGeom>
          <a:noFill/>
          <a:ln w="57150">
            <a:solidFill>
              <a:schemeClr val="accent1"/>
            </a:solidFill>
            <a:miter lim="800000"/>
            <a:headEnd/>
            <a:tailEnd type="triangle" w="med" len="med"/>
          </a:ln>
        </p:spPr>
        <p:txBody>
          <a:bodyPr wrap="none"/>
          <a:lstStyle/>
          <a:p>
            <a:endParaRPr lang="fr-FR"/>
          </a:p>
        </p:txBody>
      </p:sp>
      <p:sp>
        <p:nvSpPr>
          <p:cNvPr id="189454" name="Line 14"/>
          <p:cNvSpPr>
            <a:spLocks noChangeShapeType="1"/>
          </p:cNvSpPr>
          <p:nvPr/>
        </p:nvSpPr>
        <p:spPr bwMode="auto">
          <a:xfrm>
            <a:off x="4356100" y="2565400"/>
            <a:ext cx="863600" cy="647700"/>
          </a:xfrm>
          <a:prstGeom prst="line">
            <a:avLst/>
          </a:prstGeom>
          <a:noFill/>
          <a:ln w="38100" cap="rnd">
            <a:solidFill>
              <a:srgbClr val="00CC00"/>
            </a:solidFill>
            <a:prstDash val="sysDot"/>
            <a:miter lim="800000"/>
            <a:headEnd/>
            <a:tailEnd type="triangle" w="med" len="med"/>
          </a:ln>
        </p:spPr>
        <p:txBody>
          <a:bodyPr wrap="none"/>
          <a:lstStyle/>
          <a:p>
            <a:endParaRPr lang="fr-FR"/>
          </a:p>
        </p:txBody>
      </p:sp>
      <p:sp>
        <p:nvSpPr>
          <p:cNvPr id="30735" name="Espace réservé du pied de page 15"/>
          <p:cNvSpPr>
            <a:spLocks noGrp="1"/>
          </p:cNvSpPr>
          <p:nvPr>
            <p:ph type="ftr" sz="quarter" idx="11"/>
          </p:nvPr>
        </p:nvSpPr>
        <p:spPr>
          <a:noFill/>
        </p:spPr>
        <p:txBody>
          <a:bodyPr/>
          <a:lstStyle/>
          <a:p>
            <a:r>
              <a:rPr lang="fr-FR" smtClean="0"/>
              <a:t>Saint-Malo, novembre 2016</a:t>
            </a:r>
            <a:endParaRPr lang="fr-FR"/>
          </a:p>
        </p:txBody>
      </p:sp>
      <p:sp>
        <p:nvSpPr>
          <p:cNvPr id="30736" name="ZoneTexte 16"/>
          <p:cNvSpPr txBox="1">
            <a:spLocks noChangeArrowheads="1"/>
          </p:cNvSpPr>
          <p:nvPr/>
        </p:nvSpPr>
        <p:spPr bwMode="auto">
          <a:xfrm>
            <a:off x="250825" y="333375"/>
            <a:ext cx="8642350" cy="954088"/>
          </a:xfrm>
          <a:prstGeom prst="rect">
            <a:avLst/>
          </a:prstGeom>
          <a:noFill/>
          <a:ln w="9525">
            <a:noFill/>
            <a:miter lim="800000"/>
            <a:headEnd/>
            <a:tailEnd/>
          </a:ln>
        </p:spPr>
        <p:txBody>
          <a:bodyPr>
            <a:spAutoFit/>
          </a:bodyPr>
          <a:lstStyle/>
          <a:p>
            <a:pPr algn="ctr"/>
            <a:r>
              <a:rPr lang="fr-FR" sz="2800" b="1" i="1">
                <a:latin typeface="Comic Sans MS" pitchFamily="66" charset="0"/>
              </a:rPr>
              <a:t>Prendre en compte la « fragilisation » des âgés</a:t>
            </a:r>
          </a:p>
          <a:p>
            <a:pPr algn="ctr"/>
            <a:r>
              <a:rPr lang="fr-FR" sz="2800" b="1" i="1">
                <a:latin typeface="Comic Sans MS" pitchFamily="66" charset="0"/>
              </a:rPr>
              <a:t>…ou celle de tous ?</a:t>
            </a:r>
          </a:p>
        </p:txBody>
      </p:sp>
      <p:sp>
        <p:nvSpPr>
          <p:cNvPr id="30737" name="Espace réservé du numéro de diapositive 17"/>
          <p:cNvSpPr>
            <a:spLocks noGrp="1"/>
          </p:cNvSpPr>
          <p:nvPr>
            <p:ph type="sldNum" sz="quarter" idx="12"/>
          </p:nvPr>
        </p:nvSpPr>
        <p:spPr>
          <a:noFill/>
        </p:spPr>
        <p:txBody>
          <a:bodyPr/>
          <a:lstStyle/>
          <a:p>
            <a:fld id="{6B64ABEB-7E41-4100-A11D-C6E2E2CB04BB}" type="slidenum">
              <a:rPr lang="fr-FR" smtClean="0"/>
              <a:pPr/>
              <a:t>23</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89445"/>
                                        </p:tgtEl>
                                        <p:attrNameLst>
                                          <p:attrName>style.visibility</p:attrName>
                                        </p:attrNameLst>
                                      </p:cBhvr>
                                      <p:to>
                                        <p:strVal val="visible"/>
                                      </p:to>
                                    </p:set>
                                    <p:animEffect transition="in" filter="plus(in)">
                                      <p:cBhvr>
                                        <p:cTn id="7" dur="500"/>
                                        <p:tgtEl>
                                          <p:spTgt spid="189445"/>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89448"/>
                                        </p:tgtEl>
                                        <p:attrNameLst>
                                          <p:attrName>style.visibility</p:attrName>
                                        </p:attrNameLst>
                                      </p:cBhvr>
                                      <p:to>
                                        <p:strVal val="visible"/>
                                      </p:to>
                                    </p:set>
                                    <p:animEffect transition="in" filter="plus(in)">
                                      <p:cBhvr>
                                        <p:cTn id="12" dur="500"/>
                                        <p:tgtEl>
                                          <p:spTgt spid="189448"/>
                                        </p:tgtEl>
                                      </p:cBhvr>
                                    </p:animEffect>
                                  </p:childTnLst>
                                </p:cTn>
                              </p:par>
                              <p:par>
                                <p:cTn id="13" presetID="13" presetClass="entr" presetSubtype="16" fill="hold" grpId="0" nodeType="withEffect">
                                  <p:stCondLst>
                                    <p:cond delay="0"/>
                                  </p:stCondLst>
                                  <p:childTnLst>
                                    <p:set>
                                      <p:cBhvr>
                                        <p:cTn id="14" dur="1" fill="hold">
                                          <p:stCondLst>
                                            <p:cond delay="0"/>
                                          </p:stCondLst>
                                        </p:cTn>
                                        <p:tgtEl>
                                          <p:spTgt spid="189449"/>
                                        </p:tgtEl>
                                        <p:attrNameLst>
                                          <p:attrName>style.visibility</p:attrName>
                                        </p:attrNameLst>
                                      </p:cBhvr>
                                      <p:to>
                                        <p:strVal val="visible"/>
                                      </p:to>
                                    </p:set>
                                    <p:animEffect transition="in" filter="plus(in)">
                                      <p:cBhvr>
                                        <p:cTn id="15" dur="500"/>
                                        <p:tgtEl>
                                          <p:spTgt spid="189449"/>
                                        </p:tgtEl>
                                      </p:cBhvr>
                                    </p:animEffect>
                                  </p:childTnLst>
                                </p:cTn>
                              </p:par>
                              <p:par>
                                <p:cTn id="16" presetID="13" presetClass="entr" presetSubtype="16" fill="hold" grpId="0" nodeType="withEffect">
                                  <p:stCondLst>
                                    <p:cond delay="0"/>
                                  </p:stCondLst>
                                  <p:childTnLst>
                                    <p:set>
                                      <p:cBhvr>
                                        <p:cTn id="17" dur="1" fill="hold">
                                          <p:stCondLst>
                                            <p:cond delay="0"/>
                                          </p:stCondLst>
                                        </p:cTn>
                                        <p:tgtEl>
                                          <p:spTgt spid="189450"/>
                                        </p:tgtEl>
                                        <p:attrNameLst>
                                          <p:attrName>style.visibility</p:attrName>
                                        </p:attrNameLst>
                                      </p:cBhvr>
                                      <p:to>
                                        <p:strVal val="visible"/>
                                      </p:to>
                                    </p:set>
                                    <p:animEffect transition="in" filter="plus(in)">
                                      <p:cBhvr>
                                        <p:cTn id="18" dur="500"/>
                                        <p:tgtEl>
                                          <p:spTgt spid="189450"/>
                                        </p:tgtEl>
                                      </p:cBhvr>
                                    </p:animEffect>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grpId="0" nodeType="clickEffect">
                                  <p:stCondLst>
                                    <p:cond delay="0"/>
                                  </p:stCondLst>
                                  <p:childTnLst>
                                    <p:set>
                                      <p:cBhvr>
                                        <p:cTn id="22" dur="1" fill="hold">
                                          <p:stCondLst>
                                            <p:cond delay="0"/>
                                          </p:stCondLst>
                                        </p:cTn>
                                        <p:tgtEl>
                                          <p:spTgt spid="189446"/>
                                        </p:tgtEl>
                                        <p:attrNameLst>
                                          <p:attrName>style.visibility</p:attrName>
                                        </p:attrNameLst>
                                      </p:cBhvr>
                                      <p:to>
                                        <p:strVal val="visible"/>
                                      </p:to>
                                    </p:set>
                                    <p:animEffect transition="in" filter="plus(in)">
                                      <p:cBhvr>
                                        <p:cTn id="23" dur="500"/>
                                        <p:tgtEl>
                                          <p:spTgt spid="189446"/>
                                        </p:tgtEl>
                                      </p:cBhvr>
                                    </p:animEffect>
                                  </p:childTnLst>
                                </p:cTn>
                              </p:par>
                            </p:childTnLst>
                          </p:cTn>
                        </p:par>
                      </p:childTnLst>
                    </p:cTn>
                  </p:par>
                  <p:par>
                    <p:cTn id="24" fill="hold">
                      <p:stCondLst>
                        <p:cond delay="indefinite"/>
                      </p:stCondLst>
                      <p:childTnLst>
                        <p:par>
                          <p:cTn id="25" fill="hold">
                            <p:stCondLst>
                              <p:cond delay="0"/>
                            </p:stCondLst>
                            <p:childTnLst>
                              <p:par>
                                <p:cTn id="26" presetID="13" presetClass="entr" presetSubtype="16" fill="hold" grpId="0" nodeType="clickEffect">
                                  <p:stCondLst>
                                    <p:cond delay="0"/>
                                  </p:stCondLst>
                                  <p:childTnLst>
                                    <p:set>
                                      <p:cBhvr>
                                        <p:cTn id="27" dur="1" fill="hold">
                                          <p:stCondLst>
                                            <p:cond delay="0"/>
                                          </p:stCondLst>
                                        </p:cTn>
                                        <p:tgtEl>
                                          <p:spTgt spid="189454"/>
                                        </p:tgtEl>
                                        <p:attrNameLst>
                                          <p:attrName>style.visibility</p:attrName>
                                        </p:attrNameLst>
                                      </p:cBhvr>
                                      <p:to>
                                        <p:strVal val="visible"/>
                                      </p:to>
                                    </p:set>
                                    <p:animEffect transition="in" filter="plus(in)">
                                      <p:cBhvr>
                                        <p:cTn id="28" dur="500"/>
                                        <p:tgtEl>
                                          <p:spTgt spid="189454"/>
                                        </p:tgtEl>
                                      </p:cBhvr>
                                    </p:animEffect>
                                  </p:childTnLst>
                                </p:cTn>
                              </p:par>
                            </p:childTnLst>
                          </p:cTn>
                        </p:par>
                      </p:childTnLst>
                    </p:cTn>
                  </p:par>
                  <p:par>
                    <p:cTn id="29" fill="hold">
                      <p:stCondLst>
                        <p:cond delay="indefinite"/>
                      </p:stCondLst>
                      <p:childTnLst>
                        <p:par>
                          <p:cTn id="30" fill="hold">
                            <p:stCondLst>
                              <p:cond delay="0"/>
                            </p:stCondLst>
                            <p:childTnLst>
                              <p:par>
                                <p:cTn id="31" presetID="13" presetClass="entr" presetSubtype="16" fill="hold" grpId="0" nodeType="clickEffect">
                                  <p:stCondLst>
                                    <p:cond delay="0"/>
                                  </p:stCondLst>
                                  <p:childTnLst>
                                    <p:set>
                                      <p:cBhvr>
                                        <p:cTn id="32" dur="1" fill="hold">
                                          <p:stCondLst>
                                            <p:cond delay="0"/>
                                          </p:stCondLst>
                                        </p:cTn>
                                        <p:tgtEl>
                                          <p:spTgt spid="189451"/>
                                        </p:tgtEl>
                                        <p:attrNameLst>
                                          <p:attrName>style.visibility</p:attrName>
                                        </p:attrNameLst>
                                      </p:cBhvr>
                                      <p:to>
                                        <p:strVal val="visible"/>
                                      </p:to>
                                    </p:set>
                                    <p:animEffect transition="in" filter="plus(in)">
                                      <p:cBhvr>
                                        <p:cTn id="33" dur="500"/>
                                        <p:tgtEl>
                                          <p:spTgt spid="189451"/>
                                        </p:tgtEl>
                                      </p:cBhvr>
                                    </p:animEffect>
                                  </p:childTnLst>
                                </p:cTn>
                              </p:par>
                            </p:childTnLst>
                          </p:cTn>
                        </p:par>
                      </p:childTnLst>
                    </p:cTn>
                  </p:par>
                  <p:par>
                    <p:cTn id="34" fill="hold">
                      <p:stCondLst>
                        <p:cond delay="indefinite"/>
                      </p:stCondLst>
                      <p:childTnLst>
                        <p:par>
                          <p:cTn id="35" fill="hold">
                            <p:stCondLst>
                              <p:cond delay="0"/>
                            </p:stCondLst>
                            <p:childTnLst>
                              <p:par>
                                <p:cTn id="36" presetID="13" presetClass="entr" presetSubtype="16" fill="hold" grpId="0" nodeType="clickEffect">
                                  <p:stCondLst>
                                    <p:cond delay="0"/>
                                  </p:stCondLst>
                                  <p:childTnLst>
                                    <p:set>
                                      <p:cBhvr>
                                        <p:cTn id="37" dur="1" fill="hold">
                                          <p:stCondLst>
                                            <p:cond delay="0"/>
                                          </p:stCondLst>
                                        </p:cTn>
                                        <p:tgtEl>
                                          <p:spTgt spid="189447"/>
                                        </p:tgtEl>
                                        <p:attrNameLst>
                                          <p:attrName>style.visibility</p:attrName>
                                        </p:attrNameLst>
                                      </p:cBhvr>
                                      <p:to>
                                        <p:strVal val="visible"/>
                                      </p:to>
                                    </p:set>
                                    <p:animEffect transition="in" filter="plus(in)">
                                      <p:cBhvr>
                                        <p:cTn id="38" dur="500"/>
                                        <p:tgtEl>
                                          <p:spTgt spid="189447"/>
                                        </p:tgtEl>
                                      </p:cBhvr>
                                    </p:animEffect>
                                  </p:childTnLst>
                                </p:cTn>
                              </p:par>
                              <p:par>
                                <p:cTn id="39" presetID="13" presetClass="entr" presetSubtype="16" fill="hold" grpId="0" nodeType="withEffect">
                                  <p:stCondLst>
                                    <p:cond delay="0"/>
                                  </p:stCondLst>
                                  <p:childTnLst>
                                    <p:set>
                                      <p:cBhvr>
                                        <p:cTn id="40" dur="1" fill="hold">
                                          <p:stCondLst>
                                            <p:cond delay="0"/>
                                          </p:stCondLst>
                                        </p:cTn>
                                        <p:tgtEl>
                                          <p:spTgt spid="189453"/>
                                        </p:tgtEl>
                                        <p:attrNameLst>
                                          <p:attrName>style.visibility</p:attrName>
                                        </p:attrNameLst>
                                      </p:cBhvr>
                                      <p:to>
                                        <p:strVal val="visible"/>
                                      </p:to>
                                    </p:set>
                                    <p:animEffect transition="in" filter="plus(in)">
                                      <p:cBhvr>
                                        <p:cTn id="41" dur="500"/>
                                        <p:tgtEl>
                                          <p:spTgt spid="189453"/>
                                        </p:tgtEl>
                                      </p:cBhvr>
                                    </p:animEffect>
                                  </p:childTnLst>
                                </p:cTn>
                              </p:par>
                              <p:par>
                                <p:cTn id="42" presetID="13" presetClass="entr" presetSubtype="16" fill="hold" grpId="0" nodeType="withEffect">
                                  <p:stCondLst>
                                    <p:cond delay="0"/>
                                  </p:stCondLst>
                                  <p:childTnLst>
                                    <p:set>
                                      <p:cBhvr>
                                        <p:cTn id="43" dur="1" fill="hold">
                                          <p:stCondLst>
                                            <p:cond delay="0"/>
                                          </p:stCondLst>
                                        </p:cTn>
                                        <p:tgtEl>
                                          <p:spTgt spid="189452"/>
                                        </p:tgtEl>
                                        <p:attrNameLst>
                                          <p:attrName>style.visibility</p:attrName>
                                        </p:attrNameLst>
                                      </p:cBhvr>
                                      <p:to>
                                        <p:strVal val="visible"/>
                                      </p:to>
                                    </p:set>
                                    <p:animEffect transition="in" filter="plus(in)">
                                      <p:cBhvr>
                                        <p:cTn id="44" dur="500"/>
                                        <p:tgtEl>
                                          <p:spTgt spid="189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p:bldP spid="189446" grpId="0"/>
      <p:bldP spid="189447" grpId="0"/>
      <p:bldP spid="189448" grpId="0" animBg="1"/>
      <p:bldP spid="189449" grpId="0" animBg="1"/>
      <p:bldP spid="189450" grpId="0" animBg="1"/>
      <p:bldP spid="189451" grpId="0" animBg="1"/>
      <p:bldP spid="189452" grpId="0" animBg="1"/>
      <p:bldP spid="189453" grpId="0" animBg="1"/>
      <p:bldP spid="18945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u pied de page 2"/>
          <p:cNvSpPr>
            <a:spLocks noGrp="1"/>
          </p:cNvSpPr>
          <p:nvPr>
            <p:ph type="ftr" sz="quarter" idx="11"/>
          </p:nvPr>
        </p:nvSpPr>
        <p:spPr>
          <a:noFill/>
        </p:spPr>
        <p:txBody>
          <a:bodyPr/>
          <a:lstStyle/>
          <a:p>
            <a:r>
              <a:rPr lang="fr-FR" smtClean="0"/>
              <a:t>Saint-Malo, novembre 2016</a:t>
            </a:r>
            <a:endParaRPr lang="fr-FR"/>
          </a:p>
        </p:txBody>
      </p:sp>
      <p:sp>
        <p:nvSpPr>
          <p:cNvPr id="31747" name="AutoShape 2" descr="data:image/jpeg;base64,/9j/4AAQSkZJRgABAQAAAQABAAD/2wCEAAkGBhQSERUUExQWFRUVGBwYGBgXGBoYGBccGBoXHBgcGBgdHCYeHB0jHhgYIC8gIycpLCwsGh4xNTAqNSYrLCkBCQoKBQUFDQUFDSkYEhgpKSkpKSkpKSkpKSkpKSkpKSkpKSkpKSkpKSkpKSkpKSkpKSkpKSkpKSkpKSkpKSkpKf/AABEIALMBGQMBIgACEQEDEQH/xAAcAAABBQEBAQAAAAAAAAAAAAAEAQIDBQYHAAj/xABHEAACAQMCAwYEAgcFBgQHAAABAhEAAyESMQQFQQYTIlFhcTKBkaEHQhQjUrHB0fAVU2Ki4TNykpPS8RZDVIIXJDRjg7LC/8QAFAEBAAAAAAAAAAAAAAAAAAAAAP/EABQRAQAAAAAAAAAAAAAAAAAAAAD/2gAMAwEAAhEDEQA/AOsvTKdcqKaBxakmmV4tQP117VUWql1UEgNeLVHqpuqglLUzXTWeotdBMWpuqojeHmKY3EDzoJi1JqoduJFNbiRQFFqSaD/TR5Uw8bQHFq9rqu/TjTTxpoLQPTtVU7cYfOlPFmgtS1MNwedVffE01rvrQWvfCo24lfOq/vaYbnrQWR4oUn6WPKq8PXg2aCz/AEr0pP0qhFuVSdpO2KcKFXuyzNkENAI28jQWXPu0ScLb7x5MkKAOpyf4VHy7mq8bw5a2bluSVJB8SlYO+x6fWgEWzzKwpKtvicEN1gg5GYrTcv7PWeGs93bEHcnMk9SaDm/NeP4mw5S47nJAbU0MB13peX9obgyLhHzovtny65cvAq6wACAxMA+o2MxQXN+z4RRcsssMB+rLeLVs2idwD5+e9BpuV9sjP63I/aAg+5G1Wlzn7MtzutJIjQSfiyZwfQE1yu3xmmQZB8juD1oixzboTAoOir2udkm2AwAywI0k4mKsv/GFj9sVxi1z3u1KBiy6p9B7fapP7coO+3XFQG76V681Ds9BIb3pTDxFQO9Ru1AQeJpp4mhiaaW8qApuJNNN/wB6ENzNNuuaAi5xFRd7UGs+lR5oCGu0zvah1f1NIWoJtdNLVFrpoacUEmqlL1EBFeLUDtdLrqKf66Us0DwaUmmRSM9BJNeLCo6bJoJg1NZv6imCd4jyJ60BzzmAtWp8UkhRpxBO2YwKDT8ksKxYsAYgD364+lB84uojuQcIJYDMQJP26VnOA4m6biWxdgMwXx+IQdz0M/Ot+OVW9EaFzuVAWTGTjzoOc2udpx9u9ZGq3CgyCDIkeWxpvNblu3wwBg6GCqGUksdO5JjYL06710m3yqwq6VtW1XyCgevQVzH8WLNu09tbYbUVLEaiV8lgdD8U/Kgb2V7afoxZHzbcz/uHzA8vMV07hnLjUdJUjwlTqDTmRXzuSYFbPl/Yy6vBniV4tu4IW4bVtmUssjvVJkBWHiAwZjpQTcV3l3iHRFLM1451YgEDSR0yCY8j6UnOeUXiRw9u6BqPiKiASJByRMCYMYM1b8ht8LcuNYAdTLuJ2+KQuoGdQXMg7VqOF4RVIAUCBggdOooOY8v/AAv4ok6rqqs5VpYmZ6A4PqDQ3O+QWuHd1a6WRRgTkmMyR9IrpvNuW3bpAS+bY3KhFMkdQ2Dt0qu4bsPw63Vdi7v0LtMesRFBheI5SjWl8BRWBa2YKz653M9Ko/7Dvfs/cV2ziuS2rnhuJ3g/xFj7RJqL/wALcJ/cp9/50F5xIzQr1Pe9agYUDDmoyKeyz1iDTT6mgjcelNIpzET514t70DCKicVIW6R9ajcHrQMLelJApWtH/vUMen9fOgfTCPeouK4wIuo4FVvB9oEe73ZwWwkn4iMke9BalYrwp62+v8aRh08vtQNmkmoeP4sW0LkMQufCsn5RXPOL7bcQWkMFHRdIgfWg6QwpyEHYyPTzrD8o7cm5+pvQpcFRdUxpJEAsNvmKqOT3OJ4bigiW273VGgg6bgG/oRj4vnQdX4jhCigmM9OtCX7oVSzEKoySaz/Ne3c31S4ndi2fEo8TEkbg4GJmtBcsLfs6fiW4uCJ2YbjyoG2LiuAyMGXzBkeufSq3tFx1yyttkgjWA6xLMD0UTvvTOVcD+hrcZiIc6u6QMxU5woyTiJnyqHjuNcFS5KqZ0E+H0wfnQScXz26GTSJtjxQYEDO5JwaA5v2uUjSgEn1n22z8qDvcMrRMtJ/MSf41XXNNs+FQNRggDeZA/fQGf2gyCXBk+Zz88QPrXQ+zXbQ37CnurjuvgYrpClgB1ZgBIINc6u2NY2J/wgEsx8gAKu+wPAcRaFwXbTp3jBgCYz+/r6bUGq4/tHdJKIjIQfFA1EYmJjSPesrzfl9ziFMWnZ1HhL+FgJ826TNbO3Z0yxuM2roTj5Dr5edOusFODuIPX1APr1oOdWfw3vvGbdoSNWS5jz8s5MTW25HyFbPDNw+vvrTk/ERkHpK4jH3NUvbjjibVu2uC7iYmYAEg9dz9qX8O+JLWLiSYVzGdgxnaQPy/eg0tjgrKH9XZtqdoUCBGMGM0TcfSc4GcR7QJ6CT50gbShb8xOG6dMZ84O1QcVzlQdAyQInbSYIMeceXv6UB5dZ2mfTb7YpFJJI1QI6DeevtVbyi45WDMgnYwsYkTAzVkl1olRBZevQ/xG9Ati37g7fPzzEipO5b0+9Mt2/DGZ6ksMx6bRS956fegfeSMAfeoAKP5goVZ+9Z3gOYG4WGBpMe8igPJn+v3UzHlSP7/AOtRgmIj70DyuZmo2cDzPpTWsHy+9ILXpFAt1utRC7jy+dOuhVliYAyST++m8PdR11IQynqDP3oGXG6Z+tRC3P5frRRjpQt7iAu8D3IoK/n3DM9lkQAsdtsEZBMn0j51y+5x1xbsaCLindxlT6L09zXWG49d9S+fxD+dUvN7wI1GAGjIAkgbSeu+2woJ+03E3Dwivafu8KTBgwwxEScE7D+FF8l57b4i2mlwzhRrXZgYEyPesRxPNgikLv8AtEzHtAwKouWc1exxa3AJ0kkg4BBBkHy3oOxO3kPvXOe2fLLVttSMNbsSV1CEH+7E71BzXtxxF0aVOkE7WwQc9NW5ql4jll4KLlwKqnprUv8ANAZHzoIramQRMjIONxtW+5Dx95eJR+OvLbVVYKLjwRqH5VWc/wC90msILw86l70sCSS3qST6b0BfaPjxcuXLoKkayqkYkKAFgeUAbjrXWOzZVOFtJq16EXYRIIBE+hB864pwXLWuvAR3BYDwgtEmNh7H6V3W0lwKLdqwAsaQzuqgRESAZ286B3HXCbTraUqTCAjBEwDJ6YmqTmHJ7b8OnDIDddI/WM7AKZPwmRq3Ik4jzrRurfnZdshdgPMg+32qg43t/wANbZguu6Zy0AKTBEiSP3dKCjs9ibzSpuqBvEM5z5EafI71acP2IsKV1XWdgZEkKAc9AM/Wh7n4hW5xbukeRcAbfOY9aYPxFXrYJ2/OJx66ZoNZY4RbYAS2BjTqA3wIJMyZJ614lgrETMfSDiAffpNY+5+IowRw+3TvN/fwz96DH4huzf7K3GYyxjf5H3ig3T8aiMs6ibg0hJiSASwB2EAE/KqztJ2jt2LQ8feXWyqhuox4o6D+vTB8359c4iFdoTVqA2A+f2n1oa7xFixdDpdW4VJkEEyIO52JyJHnMYoL3hbNxtfGcRcKiydUADLHKqo2UTA61c/hpiy9xsd5cMDoQsfaSR8qxHMOZtfC2UMd5c+GQBLHHyEx8q65wfL0t2Ut2/H3S6AQBHhGc/I58zQWNl0eVIBEwBgSOpA+f9GhbvIUZ4J1LGBnoZGrMsB/38qXhwysCYCjciSSMyIAnEiiONsW2cEglTCuNTR4tpE+n7vKghfiwjBTpRQYAmPyyMepj4R16UiXfGSRknYH5wRjNWtrldpF0rbUA7iJqo0FHIAXDbmfFgZ33oCIlSFUqWwJMjfc7GPah+7fzX/lf61M95/iUH82QcQInH8Kg/T7/wCy3/CP50AHF3+Knu0K3WyCLlsIRnHiSBEZmKJ5Pyi6q6rjWCCfFoLGInqRvODtQXMu1rPrXhkLQpLMBJAG59hUHYC8zLdLt8bCFbDaoMkLuARp+lBd8ZzCzZXU7qo8yd/bz3+9S2rquoZdmEgjbNUnO+QLxOhGOnTcBDLExMMB0yOvQwatr6W7FvU7i3bQAZMAAQAP3UDrrR/3qj5/z9OGTW53+FBux8h6eZ6faqjnX4i2lkcOveNtqYEKPYbn7Vz7mPG3L9wvcYsx6/wA2A9BQH817W8RxEgsFSfgUY9JO5pOB7TX7KaEuEASQIWM5PTqar04c1J+j0BHG9q+KuCGvvHkp0j/ACgGqV1JMnJ9c1YNZFQlRQDCznYVoOC5k11BaZhq+FdQwRsACMg+4M1TyPL70gf0oCb/ADC4kqTDISpMAnHXVE0GeGNwQigs0iRufTJ9Ks+WNZa6h4jvNA+Lu9Ooj1J3+xrr3IeznCLbS5ZtnIlHZT3mZg+IbQeg60HLeSfh9xzkXGRbSLmbjAbbeEEmDtMVe3vw+4lyVL2wgjUwBwOsahmPlXUjYA8RydpPXc/TNIyiMekn09B9KDnfC/hHaCnvrrMTGVhBGSTsTsADV3wf4f8ADKulbSkTILli3pny9Nj5Vp34ZTiAdR2OMMCDI67Hak7mA2dICgCRGwx16TQQWuEtquldEAAADA6wMYjePnXnuAamlFQCCYnOCDkzMenzqW0fEAF8O8xjpHi+pgD5057awfFAIliMg488n6Hr60GA7edoyCbFuBIlzO4zGAeu5+Q8655d4jSc5/d6RNaftZxAvX3cR0UECNQQaQfoKy/GWzPrv9P+1AO/NiPyH93+lSDmyes+QzUdy2BAWRkyOmx/0qM8IsTEEncGOsfwoJm4uaL5Vyu9xDRZXUVEtkLAOJknzIqx5N2JXibJNq+Vup8dt1ld/CQ65APqpyD6VsewPZa5wwdrwC3GcACQSEWZPpJP2oKSx+Ht5gnfsoVt0tmbkGTIOkrgKT8qD57+GFy0guWC10DJQgBgImRB8UegrqrcQWQtMjYCMiZjO05j51A4NtQ5CsQAWUmNLDeG2A+tBxblHK7jcQlsoykmPECpEfEc+QBrt9t4UaRoWNgfFjAyPPzph5jiAqnPigz0HU9PYbA1DxHO1tEDIDGRvEGIkx9s7+lAFxvNv1mnKMu69Tqyc+Ww+VP5Zz9b1y+sHCqJHmNX8apud8xDuCGGpgYZpU5+KZAwIqHs0luyrPdw5OxwyiPDM9TMx6ig3trtDbKDUwUjfVjbc1UXOdqbrsPgIw3sIJzt8NUHMeZoVJLLO+4MVT3OeCVRIbURKjJYbECPc7STJ2oOjcPaE+ErpJ1Y1TkCI6edEd4PX/jFUfDKXtJKtpj4BIBDCVAhvhzAPSoP7Db/ANGv1NBX9jOKtcPeK3X+NDbLHaZHxH5fer3lJ7tyVyhww8h5+cdawXNuCYMcbKGb5zvVr2T58Ch7yZtCSwMHSNieh2j5UG05hZh9o2yvTyxWK/EXn4ulbCHwJl/V/L/2ifmT5Vac/wDxJt93pseJyMPIITzIwBq/dXOn4gkzmgiHDGC0GAd4xJ2BPnS27Pn/AEaKXiWCaC3hmdPQN5+9Qtc9aDx9KaVrxE9ajPvQeIqBlqQtUWqgTTShK9G1SJigO5Nyzvr9q1/eOqn0BIn7TXe1bQsARAgDpiANh8q4x2KugcbZZiAAWMnYeBo+8V2O2AQGj18QjYR5Gff6UDHvQd1gxvOSOgJ6bbCnLdXKyNWxjf8A3dPtNQcTzBLVvVeKKgnJICgflAn4j8vrWP53+IyqX/R0DAqRrcQT7AGSPUnrtQbDjGZGDfEpwATkbnfyx9KbLO7AgKBEyJ1mMhZ6ZGSPPFQWuZ2mtrcF61DBT4bixBGZnc9PP50Jw/G6gbne21Qk6SzLPoJnSTAMgHBNBcMpJ1NM9BvHpn65zVNz7jxb4Z22OQoAjLRpOPIauu4qbg+aWOvEWRGAO8UwNzkt67+prFdtud97e7u2xKKACJlSw1ZEYODE0Gb4m5M1VuJJmjOJYxQdtPE3v/AGgF4m+A4XrHT3H8AacLXhX1M1WXbpN4kdDj5VoLKSqETBAIkR7b9PWgN5BzU8NeV8ldrij86yJH8R7V1f9IS4odWkGGDAAhgR5DII9T5jeuPFK0/YnngtsbN0/q2yhJMKx6HBwfsfeg6D/aBK6YIMiIaAoMGWkQD6VC/C947I2qVIJKkHVlxudtiPlUnDBmbSEASCTIGZ6ZHWPevXLw1kgYCwyhd58oGSP40DeG/VqxGWmfFGIJ36TsAZofijbJVnS3cifU533nPpmj9Z7szpGqTsVwsnMDESd4ihrt+Y+EAbAS2vriN4j069aCGzyu1GtLYU76o0+ogATGB0oqwqJbh7YKEsNTCSZOd85zjyHpUR4LwnWS0tMQSTEbAecbdac3GW1UGWDEwJ2QTG0x8JJOTQR8Twlt48KzAVfCCApkwR+UQOvoKkXlFq3BtpbS4QCzKqwR7gf1FEtxyMpXvFInBH5gANQ95mBT7/AA40jVGhfFOohiQZ6R6e9A3h/CvxkDcZBK5EAiMY86m7x/2m+i0O6qq7CHbZpyNzGJ2xUH9oWf8AD/wN/KgyvOuAL22CESyxJJM9QP3j51zg3mUkAkT4T6jBg/MCtb2r4prVg3FEq4RJEgoV9uhhfoR1FYngOJDEljkCfUkmgsLJjeptVDoZyalB60C3G2Fefah7lzNPF6gctwU/RNCNczUiX6DzJFRnepHcUzVQeC+dKF9a8DT1FA5UJDAbkGPcDFe5V2q4q0pVeKZV8h/AMIHypr8ULfimI2qju31LSAQG3EjBJO2MCgtuI5kXOp2d2/aZiT9Tt7VBd44xHTy6UIrdK80UF5ZuhkEA9BkdaYzeM+Sjp5nP8qZwV8m2ADEnNFJZGksMt/PAn2H7qCCwGdwkHSMsfOBsPkd6uLt0GT/WelV6agBEyMyBv5/aRFEi5kjbr6ev3E/OgHunB84oc3Apc+gP2/0ou+aqOZ3PAfVQPuaB/YvkR4zi0t/lnW58kXLfXYeprsHbPs+t60NCE3LS+EqsArmEnY4BI9REeKsp+HpbheHuN3YY3fEW1SUUCFBQLO5Lb9au7PaC/wCFbuFAPhiGHkGPrnIwPPNBz946E/OjuzNu3d4m2t2VszlujQMKOsEwCR7eotOL7Mm+S6YDElkgnGY1MMCY2xvv0qptXJuiypVXMSWOlU9OufSg6rxfNrU4ukK+NjqGrA0REAEDBneqnieLUSut3nIYZ1aYBgZAEqayPBcV3PFNb4p3AWPADOsLIkeoww9J862nBcscKLlq8TbYEiE1KdUgDVBIPwg0Aljm8L4kuNbJAAX4SIJOosCd9Axv86rj2lVAq2lRRowuzrBnTtA67da03Av3HdAXO81HIAAGoglyBvHv6U6/4jcdAJ05TVsDgjHrJMfyoKKz2ia8VCINWcyRtsSMBj7T9qIs8nus6vdceEzpZIBEkxpOxIPtVjwvLE8Nu2oDwWLSRpOoGFOSDv7RkUb/AGmiOve6iAxUlgxUEAnxsRAA/aoA7tu2XTvAqKNjBBMgjBGNXw48qOt27YdT3hKp8OPi3wxPkfal/T9awoZAJKErpBKzuN/QEjrQdtLrhbtxVXUuUuMBB6SwBkz0G1BYJeDkkg4XznSBEkSd8kH2obvv8d76NS8AWCMNYWZMCcL7dTn+tqXTxP8Adj/mN/00GFUPxdhxbta7AaH1YuNGZQGMSF9c7Vju0Si3e7kKqiz4PCqqZ3bUQJJBOnMxprsvKrFjhEuMzeMgEtOSANSqABAgeQ/hXA+L4w3LjOTLOxY+7Ek/voD7TzFTM9BcLUrXKCK42aabtI+9IaBtxqYl+vXKiagJ76lW8aDFzzqdWoClu05uKCgk7CoLVVnMuK1NA+Fce56mgbxPGl2k7dB5VHrkVDTgaAkX8T1iPfyq/wCHtI0BlBCrvtgDzqi4a2AfYff/AEqy74hDHWB9cn/+R9aA6xbVhI8MbAbYxmZn+pmi2bEfYVX23/dU3fGKCc3Ke92BQJvEVDxdwwo82E/v/hQFNc1detDXOCLEBiApME9R6xj99Kgj602+5n0xQbzlfBtxFsBWOJPh8KrBjDDpH5SPrvWy4Ls6HXxqGMAgEmAPJp6z5Y3rj/KOe3OGuB7TlTt6N6MNiK6J2Z/FWw4P6UndNuGXU6x0Gndfv7zQajhuARbb6bWkA7KWUn0YfmjbMzXHe2PK0s8U/wCjNlArHJJOvJIkCYxI+ft09e0fCXnu6eKRNtLFoMQOjEYmcYO9YntRy3g+I4t7j8wtKoRQCniYsJA8IEBVULJkkxjfAVY54vGZ4lWVwABdQwFgfmEQZxMGYG+IrQ8uvXeAcJfJNhoNu4uUJiVmNjBA2kAjBrBcByQXQ08VZQqYAuMV1DqymDiPOCc4q1PD8ZZ0oUHEWzGnTN1GgACChkYgdDtQdVTnILFu/tn4dIXxTjxEzEHMfIHG1GDlytqcMe8jUsgQgAwIgYMTXMeU8Lcul7Y4ISfAWcXItHqYuMqhs+pHlWz7M3zw1oWbo1FGzDSRM+FTEQPIedAWlg6Zi5KMMnEmJJwAIJxtE0dwXDurrlSjJ1wQ3oM4iR57VOvFBbUWNTk63AkgsTJ0tOck9R5bVLZ1pdlmLBlAIYaVB8U6YkmPXpQCcSSDqEO+qDK/ERAMTJA36xQvEWZOq6gBZlIKkYOVMZkn296s3OlwdSMjkhpUgidlwI6znO9JaKH8xBDSc+IKfzEAeFYG0UEHCcKCS4LFywCagwUgkDJOWgSJ9BRX9nXP723/AJv50nNOEXQ2o4I022GSggeIRGZzM9Kzv6Pf/wDVH6n+VANxTXBwV5zcUDSRGnxNIKkGTgySczttXGhvX0Tf5Yt23qv41BxCOIRQPhUQGZjGQMY+vGe1/Zb9EujQS9psK3SQASJ9J36j50FRZeBXmuZqLVSFqBzPT2NQkzSq+KBHFMYVIaTTQQlKfaNTLw5Odh61G/EWl3bUf8P86B167oRj12HuapKP4ziAwKwRpOOoPQyenSN6FPDmJjFBHFTWUxq8th5mpLfLLhTWEJXOR6YPrVrwfZjiCisLNxg58JVSw+qyJxsc0AFm3Aq0S3Kj1z9MVbcj7C8TxF1LbW7llXmLj220ggMRI3E6SJq25l+F/G2fgC3kGxtGTmN0MN9JoMjrgxUuqra72G40E/8Ay1wn/CA0e+kkg+9Dt2Z4pcHh7/ztP/00AIWm3unoQf5/arNezvFEf/TXz/8Aif8A6aJ4fsXxj7cLe+aFf/2igpCKRmNbHlv4V8Yw8SpaX/7j5HyWao+1vZm7wbshlhA/WBToz5HMfOgpbaazjp5beRP8KkHACImpuVcUltYjP9QN6NPMUP5QJ+32oKm/YPTFQC36VetxII/L9684U+XyH+tBUq1pdyR8qUXVUyjaTuCphvqKLv2ww6fehb/LVIn+tp8qCws9reLtfDxFwjyZtY9JDziuhNxGu3au7i7bVgYAE6RqwBAhtQgbVyR+W+Tb+tafsb2wPDjuOIU3eGJmB8dppEsnmOpH06gh0TkvNSp7tmIR9yPynofbz+vStO/AlhBEQfzMSTOMR+81jeZcvFso9ttVq6uu2w6qQDn1giirPO3CKNRlMo2+NijDZlP2x0xQaK5ywpGi5DtMAgMsjeBv96JTg5JJYhiTBHT5bDp/pWR4jmj3Lne4B2hREe/r6/yrRcu5kHhHZS+kPCzGkzpJJHxEA0Bd+02dMAgkTJLEddI2GYz71S93d/x/RquTc0TDAkz0mNRnHt96D7i//eW/+Fv50AvN+ZKqt3hnuxpKn9WCWIAAMQY8wcE71XdquAN6xxFpwCoVblkz4pgkkftthhG+mTnFaOxdVLA1qAXGqdGZAEkrnxA6iAdhHrVX2ft63786lVGJBuT4VUFXKqxBQsSfF/giANw4LeSCZrygV0Htz2Hu3L17ibADK5V1tgHvG1f7RlXqoMH/AN3pVZyr8L+NvWFuhFUMJHePpYjodOkwPfNBkdFNNWfF9neJS6LQtFnLtbAUhwxQSdBEahGZGBHyqtvW9MhwVZTBBwQfY+XUb0HlNJcvqME5OPaevpUJY/L9rp/MH3qbhrAHST1Mbn3P8KAIu92ATjy2H060t/h1txsx6qT/ACIIrSr2P4t7du4lk6bvwHUpLCdgJnPTzqz4f8N+NWVFq2DglTcSQCD4okjTjcnc0GY1WAWuW7ZuAY0vIVc4YhWk40iCd53ECiE5cLzICFQE50kwR7EmCYitByrsRxl29DqFTTjUQyaczpKzImdpyYq97PdiNd6RaYcOu7IT+sYOwkSekRHSZNAT2R5YlplUd141YeIBlDiYVc4JmIPQD0rXrw5tJpt2i5GlolUQMZlQQR1E4HX2oGzwCWr690iW0tqQqqwZiW16i8GBjzJ2oy1fD3WbTcK22AG4BIHj1KY+EkaW9T6GgMW2LbG6YDKIUQZzMCZOCzHbec1Wnl7/AKwBrlq9c8auWlZMTpthiAgM9J95xc3eWlmIS5pCnceM5gkHVOP3AiKH/SbFmUUs2oyVGq47MIHmWJzGdo6UFbwvDcQF8N1iQYM29IOYZsEYmcZ2xOKThON4oEzdDlYJUEDDDwkMSBMg4zt0o3g+JfUviI1ahI0FdJYhVLTBZfQzuM1JwnAwrIwFwai6Pc0xLASdIkN4l3gb+tBA/NrimGa6zdRbQOBJjIUlt/Sqjj+2F5HKsLlvIA12nzJgRA6nAFaIcR3fhULbCobk7+GZKaTBBknMdKG4AO7NbLDwrNw5E6jqOjAAiYnIxA2wGV5l2zvIplpjBVYkkgkhhmMTgxQN7juJYQOEusrCAwBIIAk/lJiJzG1bjj7yqQCXkSQiKDuCZwScxEmdwMTUq2AoVghUr18K+pB81A3+fyDnfLuwwDF+L7sWgJgLlT0UldJ2hiwJnrmr6x+FXCiwpuKWcyWK3GXSDGBkqAoPXeK0z8qkLddAxU6hNw6VAJyAB5ScnehuL59Zaz4UbTdAKkiAfVvbGN8bUGB/+F1plZe/uJcUkwyiCMacSDOdpqpufh7fCXXW/aItFhBJDHT5iPCTIgT+8V0VLwGkJpFsuANJYEs0AayZJ2Ykn0p/B8YiXjbLZBIHw6ROZnTBM6tvL1oOdJ+GHGEeK5ZQxIBZiZ/ZwsT84qBfw44qYa7bBjUACzahMGMdDg+4iZrovA8IbyFr28jSx2UH4j4YiTuJ2jzoxrpvK35XYppJGoDqojcCTM4Ix0oOY2vwu4hygS/aJZdQHiAECSC0RI60Twv4TcVoDNdtK5YKqHUZExJIGMSQI/fXQuW8I6+EAObWQzMF0sSTMAgHDEZkR6zUy6uKNu4UIVCGAbwCY/ZO5ESD01Ax5BnOE4fiLXDDhuJC/qG/V3FYEMjAkiMHwmMkdY6Ulq4AK0dzlxvrcJ8JRtBLTMAA/CJAPiwfnWas8O5uNbRSzA7QRPXUJ6QRnpsaBDYuXLhFlR8JZrhuEKsftJBJ+Q+lavkvIRalS7OzZJGoDGwiTEAdPM1QcBwV23dMqVCg6zMSCNlIkGYMx5dDFa3l/FKfExcgYiPCpMZJAGffagj5nduKTpQsSPDtGPiwDPluPOk74f1qojiLlsMSpaNH5W2gk+GTv5+wpkP/AHi/UUBi8EjAkMDr/ZOxXJggycxPn7VWcIlg3Cq2p0ju9vBCsNUkmHMqc5I0+ZNVvC8e/dfpXEKRatl7tsSJe26tkiZBhhA8hEV6xxaG4zBSbYVlB0BVTQpaQcELB0CdzO0ZA7j+JJvOLioEVCpOoI4B0TknSNxg5M+1Vi3bN27ccM90KxXr3SNZ0/GMzJYYHQeQqv5FzAZde7R7gZlW6rHSEyzGSNOqQZHp/ig3nl19HDDwoWY3rrgA6R3ZDEDMsVYKBPQDYUEnOr4a73udYXu0XwhSW/a1ZidgBOBnpQ1nlEIZFpssWXu1IYvAw5+ICBjGd8iaj5VyRGu27rW7zgRdVrhbvWgjToUEIokk+LO0TuL08WL622tKLarqSybkDWSM6FO+LZyd853oMpxv4WcMLaKQ6lUg3EyjNIzdMmPIEQPSrLlnYvg7KoEstfaAZMMSVYZknSgBjEgEbzWg4LmKkDKLI0sC+kaz+QZ+IFmMb/Wn8yChFMkOggAnSjs3Rj1EzGZnz2IUjcGtxzauNcVLZ1aQDD94+Dcb9lTEaYGDnpU3MOJ7m61y5cBs7XFCnvDCgBQo3UagxY+UQatbXHOhdFKQFLeIMCMhZI205H7sVVJwvFPdtHV3dtVa34p13FAG3lqhT6aDE0Ei2lAZwFVdGi0sDSqMq5j1gEII9dyARyQG4L1t1uJpYKuYk6QZHiwANOCAM9TNDc0dR3WuNFoqLgABIMDSVEgwu8jO0bV7gWhx3d633WsCfEz3dc6tRIjVqMbyBHpQGG6ty4qqADdAa46kW2MTpUgGc5PmPc1HyyxHEXEVCLQCy13WS7AEEqTv0z6e1O43kksuhlsn8xOGSJgL5Sfiz/qDeZ+6Om4xN0J3boxDT8Wst5byPIH3oLC7zLSxAdSviUrkQcQZBgKYyDnJ86F5Lxiabbh7QZibeoqi99oEAqw2IKmR/h9qqO71C7aAvwQH8LKmqS2oa7ikj8snJyNoqx4a53QK25u3XOly/wAK6iCxnBAEk+ECSc7YCy4rmFloDlSpliJGSSAJUb5mJ6jrTV4w3ysah3d0QHBRnGnEgrKiT8wJpvA2Lr3z3zIqWmVrekeI4OZbbygTvv0oPtN2gRDdjxlYVO7knWVBIJGMEiT0BigNvrfPE6CoFvSW2DaiCMCDgQdz1XqDTuL5lBFtj3ZIYZILMpHiMTAKkg4nHQUGeLuJeXQjvoTQLaQoBbOphsfCA0epPSiOF5YxuLOq64UrcueEBGw0KSQYM9J6bUCJatO5USDbgMFVjIjBZyQC2Nx0BneoDxIWy+kP+pctpOm5MR4tImBGrEZ3jNSoLumdKlRqyMncDYZJxPkKjFm3aTQ/gF7xay/iIiTBJkDLHGBqO1Abc43WygyvfLpXw6reJYtGxJUjfBjrXkvldCIA2lZTWYGPDEhfeQBigbPJUVVshoQrptakY6SpBYBmxMDV6kNUHB8bdsWktXP1ks1vV/5sd4wUwNwFUnVjBHlkIE0eIOpLjTOj4ZgB307k5jrv71LzPgVtIrd2hUEFIALF5JgNGPPfzNBjmYl7TIe8XvASFYokN4Tr2OD13n2FR8t5s1xlXX4hIUZBtrsC84UkeeMx7ARwfMmIZ/EAWYPLyrBR4ScErOMDfFENzVsjCys+PJJ6QY6Scem1N5vxdnhkt2rtkgsBm2wJgY1A7uYEwZ/dQ3E8E6Wg2pGRrZyJldS7hcTnO/5RQWnLV7yGtwVee8dupWRGnYmT7DT1xRjWgJK6SsjVoUZgQZMj71R8FF1dJRra2tCy025IBZ2KAw2WBM7wRVyeYJZ4c20yQIUMd9UyzE5gGZycDG9ADw99UtuCpk5QeI3CFjSSeklhBJBgDaKdyuwyuyoFDOZYBi0bAnxQQNIGAAMdTSgheE7q46XrYQozsdJ2hiRH+aQfSlu2XAVkDXblxs3FBFu3MFj8RLECYA60B3GvctXE06iSTgZBEMZI+RG4yR5RQ3EcS7Rr8KtMqDDgsRnTpIA8zOAR51WJwd8MWuNcvacE3LedET+UAbyNXz6VPb4Jb667hdsygVtJCgQZxDD3nEeQoG8x4J2DG4S9qdIFmJMwASWOokmTAIA8zU/6De/9Vd/5Fj+VQDhSrqFcwSG7vcCSQgnruN8TNF/2JxP9/wD5bX/RQDc94x0EKYC3rSAQI0llkRGxmq6z8CW86HthmWfCxL25keupsbGaSvUB/OrYew4YSAGgf8z+QqLjeJYXrzg+IKFB8gEDD7k53r1eoAeyXMLj2pZiSRv7LbYfdmPzrR9px3VuyEwO823H0MivV6gg5cgi0IkIq6ZzpkrJE9TJk75qTlF83OK4hXOoWlXQDssqrH3yJzXq9QUvY/iGcM7HUz3LasTkkG5eYj6/wq45Txj3eOZbjMyrbJCzAB/ViYGD8Tb+foK9XqCLtVdKvfiBFjV8I+IkLJxkxjPSndo20WrRUAeFPyjOF3EZ+dLXqBvMrYNy2hAKuX1KQCDDKBj0pOUcUyqQIgM6DAJCrhVBiYAG1er1BX3OOdlvS2zsoiBgMsDG+5pnLk18ebbTo7hzAJAJUpExuPQ4r1eoNdzS6UZdOJ3wKxfZ/mVxuFUsxJbiQDtkG4hP7z9aSvUGq/SGFm+QYOo5+SjHlsKF5We8e6HJYIEZQSYDMJJjYmR126V6vUFtw1kF3UjBUmMjO3Ss7zzh1m14F/2JXKg4NxBGR5Ypa9QJzXnF0WrS6sNg4U4AxmJHvVtyjlltrVskE6VDDxNgvJbr1+3SKWvUFNzDhlF5wBAa/bVgMAhwurA6mcnf1org+GUWoj/zNE9dKuyqNW8AAClr1A/mnJ7P6Jcc2wzdyxDPLkEgnBaSM5xQJsi5Z4cNJAW11InwqcxvkdaWvUBd/wD29xIXQrLC6Rpzpk6YgnAyfKrnhTr1agGm4beQPghfDEbeI/Wkr1Bk+YWFt95oULouMqgCAAMDG3zOa1nKHJ4ND1gn5ya9XqA4XCNv2Z/zVU9qeHVE1qoDGFJA3BYSPY0leoKM3yeIYHZbOsYAhtSCfeCfajP01/2v3V6vUH//2Q=="/>
          <p:cNvSpPr>
            <a:spLocks noChangeAspect="1" noChangeArrowheads="1"/>
          </p:cNvSpPr>
          <p:nvPr/>
        </p:nvSpPr>
        <p:spPr bwMode="auto">
          <a:xfrm>
            <a:off x="63500" y="-825500"/>
            <a:ext cx="2676525" cy="1704975"/>
          </a:xfrm>
          <a:prstGeom prst="rect">
            <a:avLst/>
          </a:prstGeom>
          <a:noFill/>
          <a:ln w="9525">
            <a:noFill/>
            <a:miter lim="800000"/>
            <a:headEnd/>
            <a:tailEnd/>
          </a:ln>
        </p:spPr>
        <p:txBody>
          <a:bodyPr/>
          <a:lstStyle/>
          <a:p>
            <a:endParaRPr lang="fr-FR"/>
          </a:p>
        </p:txBody>
      </p:sp>
      <p:pic>
        <p:nvPicPr>
          <p:cNvPr id="59395" name="Picture 3"/>
          <p:cNvPicPr>
            <a:picLocks noChangeAspect="1" noChangeArrowheads="1"/>
          </p:cNvPicPr>
          <p:nvPr/>
        </p:nvPicPr>
        <p:blipFill>
          <a:blip r:embed="rId3" cstate="print"/>
          <a:srcRect/>
          <a:stretch>
            <a:fillRect/>
          </a:stretch>
        </p:blipFill>
        <p:spPr bwMode="auto">
          <a:xfrm>
            <a:off x="3233738" y="2133600"/>
            <a:ext cx="5313362" cy="3382963"/>
          </a:xfrm>
          <a:prstGeom prst="rect">
            <a:avLst/>
          </a:prstGeom>
          <a:noFill/>
          <a:ln w="9525">
            <a:noFill/>
            <a:miter lim="800000"/>
            <a:headEnd/>
            <a:tailEnd/>
          </a:ln>
        </p:spPr>
      </p:pic>
      <p:sp>
        <p:nvSpPr>
          <p:cNvPr id="31749" name="Titre 4"/>
          <p:cNvSpPr>
            <a:spLocks noGrp="1"/>
          </p:cNvSpPr>
          <p:nvPr>
            <p:ph type="title"/>
          </p:nvPr>
        </p:nvSpPr>
        <p:spPr/>
        <p:txBody>
          <a:bodyPr/>
          <a:lstStyle/>
          <a:p>
            <a:r>
              <a:rPr lang="fr-FR" smtClean="0"/>
              <a:t>Merci de votre attention…</a:t>
            </a:r>
          </a:p>
        </p:txBody>
      </p:sp>
      <p:sp>
        <p:nvSpPr>
          <p:cNvPr id="31750" name="Espace réservé du numéro de diapositive 5"/>
          <p:cNvSpPr>
            <a:spLocks noGrp="1"/>
          </p:cNvSpPr>
          <p:nvPr>
            <p:ph type="sldNum" sz="quarter" idx="12"/>
          </p:nvPr>
        </p:nvSpPr>
        <p:spPr>
          <a:noFill/>
        </p:spPr>
        <p:txBody>
          <a:bodyPr/>
          <a:lstStyle/>
          <a:p>
            <a:fld id="{DA3C41FE-DC95-4A6C-9FDE-3CF16E73E283}" type="slidenum">
              <a:rPr lang="fr-FR" smtClean="0"/>
              <a:pPr/>
              <a:t>24</a:t>
            </a:fld>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9395"/>
                                        </p:tgtEl>
                                        <p:attrNameLst>
                                          <p:attrName>style.visibility</p:attrName>
                                        </p:attrNameLst>
                                      </p:cBhvr>
                                      <p:to>
                                        <p:strVal val="visible"/>
                                      </p:to>
                                    </p:set>
                                    <p:animEffect transition="in" filter="box(in)">
                                      <p:cBhvr>
                                        <p:cTn id="7" dur="5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pied de page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fr-FR" smtClean="0"/>
              <a:t>Saint-Malo, novembre 2016</a:t>
            </a:r>
            <a:endParaRPr lang="fr-FR"/>
          </a:p>
        </p:txBody>
      </p:sp>
      <p:sp>
        <p:nvSpPr>
          <p:cNvPr id="9219"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4D015CCB-BDD4-4350-BB31-059EB7AD7143}" type="slidenum">
              <a:rPr lang="fr-FR" smtClean="0"/>
              <a:pPr eaLnBrk="1" hangingPunct="1"/>
              <a:t>3</a:t>
            </a:fld>
            <a:endParaRPr lang="fr-FR" smtClean="0"/>
          </a:p>
        </p:txBody>
      </p:sp>
      <p:pic>
        <p:nvPicPr>
          <p:cNvPr id="2959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025" y="476250"/>
            <a:ext cx="8283575" cy="576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6423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95939"/>
                                        </p:tgtEl>
                                        <p:attrNameLst>
                                          <p:attrName>style.visibility</p:attrName>
                                        </p:attrNameLst>
                                      </p:cBhvr>
                                      <p:to>
                                        <p:strVal val="visible"/>
                                      </p:to>
                                    </p:set>
                                    <p:animEffect transition="in" filter="fade">
                                      <p:cBhvr>
                                        <p:cTn id="7" dur="500"/>
                                        <p:tgtEl>
                                          <p:spTgt spid="295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571500" y="115888"/>
            <a:ext cx="8001000" cy="1216025"/>
          </a:xfrm>
        </p:spPr>
        <p:txBody>
          <a:bodyPr/>
          <a:lstStyle/>
          <a:p>
            <a:pPr algn="ctr"/>
            <a:r>
              <a:rPr lang="fr-FR" sz="3200" b="1" i="1" smtClean="0">
                <a:latin typeface="Comic Sans MS" pitchFamily="66" charset="0"/>
                <a:cs typeface="Calibri" pitchFamily="34" charset="0"/>
              </a:rPr>
              <a:t>Bénéficiaires de cessations anticipées d’activité, 1968-2013</a:t>
            </a:r>
          </a:p>
        </p:txBody>
      </p:sp>
      <p:sp>
        <p:nvSpPr>
          <p:cNvPr id="14339" name="Espace réservé du pied de page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fr-FR"/>
              <a:t>ESCP, 27 avril 2016</a:t>
            </a:r>
          </a:p>
        </p:txBody>
      </p:sp>
      <p:sp>
        <p:nvSpPr>
          <p:cNvPr id="14340"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E1654386-D2AA-4FB4-87BB-4C5FA5F8D037}" type="slidenum">
              <a:rPr lang="fr-FR" smtClean="0"/>
              <a:pPr eaLnBrk="1" hangingPunct="1"/>
              <a:t>4</a:t>
            </a:fld>
            <a:endParaRPr lang="fr-FR" smtClean="0"/>
          </a:p>
        </p:txBody>
      </p:sp>
      <p:pic>
        <p:nvPicPr>
          <p:cNvPr id="808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628775"/>
            <a:ext cx="8042275" cy="491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38018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fade">
                                      <p:cBhvr>
                                        <p:cTn id="7" dur="500"/>
                                        <p:tgtEl>
                                          <p:spTgt spid="80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Espace réservé du pied de page 4"/>
          <p:cNvSpPr>
            <a:spLocks noGrp="1"/>
          </p:cNvSpPr>
          <p:nvPr>
            <p:ph type="ftr" sz="quarter" idx="11"/>
          </p:nvPr>
        </p:nvSpPr>
        <p:spPr/>
        <p:txBody>
          <a:bodyPr/>
          <a:lstStyle/>
          <a:p>
            <a:pPr>
              <a:defRPr/>
            </a:pPr>
            <a:r>
              <a:rPr lang="fr-FR" smtClean="0"/>
              <a:t>Saint-Malo, novembre 2016</a:t>
            </a:r>
            <a:endParaRPr lang="fr-FR"/>
          </a:p>
        </p:txBody>
      </p:sp>
      <p:sp>
        <p:nvSpPr>
          <p:cNvPr id="81923" name="Espace réservé du numéro de diapositive 5"/>
          <p:cNvSpPr>
            <a:spLocks noGrp="1"/>
          </p:cNvSpPr>
          <p:nvPr>
            <p:ph type="sldNum" sz="quarter" idx="12"/>
          </p:nvPr>
        </p:nvSpPr>
        <p:spPr/>
        <p:txBody>
          <a:bodyPr/>
          <a:lstStyle/>
          <a:p>
            <a:pPr>
              <a:defRPr/>
            </a:pPr>
            <a:fld id="{AE4A0A2B-7A7D-4260-ACA7-8365347D8ACE}" type="slidenum">
              <a:rPr lang="fr-FR" smtClean="0"/>
              <a:pPr>
                <a:defRPr/>
              </a:pPr>
              <a:t>5</a:t>
            </a:fld>
            <a:endParaRPr lang="fr-FR" smtClean="0"/>
          </a:p>
        </p:txBody>
      </p:sp>
      <p:sp>
        <p:nvSpPr>
          <p:cNvPr id="82948" name="Rectangle 2"/>
          <p:cNvSpPr>
            <a:spLocks noGrp="1" noChangeArrowheads="1"/>
          </p:cNvSpPr>
          <p:nvPr>
            <p:ph type="title"/>
          </p:nvPr>
        </p:nvSpPr>
        <p:spPr>
          <a:xfrm>
            <a:off x="0" y="304800"/>
            <a:ext cx="9144000" cy="1143000"/>
          </a:xfrm>
        </p:spPr>
        <p:txBody>
          <a:bodyPr/>
          <a:lstStyle/>
          <a:p>
            <a:pPr algn="ctr" eaLnBrk="1" hangingPunct="1"/>
            <a:r>
              <a:rPr lang="fr-FR" sz="3200" b="1" i="1" smtClean="0"/>
              <a:t>Les employeurs et la « gestion des âges » : une diversité de points de vue</a:t>
            </a:r>
          </a:p>
        </p:txBody>
      </p:sp>
      <p:sp>
        <p:nvSpPr>
          <p:cNvPr id="910339" name="Rectangle 3" descr="Rectangle: Click to edit Master text styles&#10;Second level&#10;Third level&#10;Fourth level&#10;Fifth level"/>
          <p:cNvSpPr>
            <a:spLocks noGrp="1" noChangeArrowheads="1"/>
          </p:cNvSpPr>
          <p:nvPr>
            <p:ph type="body" idx="1"/>
          </p:nvPr>
        </p:nvSpPr>
        <p:spPr>
          <a:xfrm>
            <a:off x="395536" y="2204864"/>
            <a:ext cx="8229600" cy="4525962"/>
          </a:xfrm>
        </p:spPr>
        <p:txBody>
          <a:bodyPr/>
          <a:lstStyle/>
          <a:p>
            <a:pPr eaLnBrk="1" hangingPunct="1"/>
            <a:r>
              <a:rPr lang="fr-FR" sz="2800" dirty="0" smtClean="0"/>
              <a:t>Atouts et limites des âgés</a:t>
            </a:r>
          </a:p>
          <a:p>
            <a:pPr eaLnBrk="1" hangingPunct="1"/>
            <a:r>
              <a:rPr lang="fr-FR" sz="2800" dirty="0" smtClean="0"/>
              <a:t>Un taux d’emploi très variable des « seniors »…</a:t>
            </a:r>
          </a:p>
          <a:p>
            <a:pPr eaLnBrk="1" hangingPunct="1"/>
            <a:r>
              <a:rPr lang="fr-FR" sz="2800" dirty="0" smtClean="0"/>
              <a:t>…en lien avec la durée de chômage à cet âge,</a:t>
            </a:r>
          </a:p>
          <a:p>
            <a:pPr eaLnBrk="1" hangingPunct="1"/>
            <a:r>
              <a:rPr lang="fr-FR" sz="2800" dirty="0" smtClean="0"/>
              <a:t>…et avec l’accès à la formation continue, à cet âge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910339">
                                            <p:txEl>
                                              <p:pRg st="0" end="0"/>
                                            </p:txEl>
                                          </p:spTgt>
                                        </p:tgtEl>
                                        <p:attrNameLst>
                                          <p:attrName>style.visibility</p:attrName>
                                        </p:attrNameLst>
                                      </p:cBhvr>
                                      <p:to>
                                        <p:strVal val="visible"/>
                                      </p:to>
                                    </p:set>
                                    <p:animEffect transition="in" filter="plus(in)">
                                      <p:cBhvr>
                                        <p:cTn id="7" dur="500"/>
                                        <p:tgtEl>
                                          <p:spTgt spid="910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910339">
                                            <p:txEl>
                                              <p:pRg st="1" end="1"/>
                                            </p:txEl>
                                          </p:spTgt>
                                        </p:tgtEl>
                                        <p:attrNameLst>
                                          <p:attrName>style.visibility</p:attrName>
                                        </p:attrNameLst>
                                      </p:cBhvr>
                                      <p:to>
                                        <p:strVal val="visible"/>
                                      </p:to>
                                    </p:set>
                                    <p:animEffect transition="in" filter="plus(in)">
                                      <p:cBhvr>
                                        <p:cTn id="12" dur="500"/>
                                        <p:tgtEl>
                                          <p:spTgt spid="910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910339">
                                            <p:txEl>
                                              <p:pRg st="2" end="2"/>
                                            </p:txEl>
                                          </p:spTgt>
                                        </p:tgtEl>
                                        <p:attrNameLst>
                                          <p:attrName>style.visibility</p:attrName>
                                        </p:attrNameLst>
                                      </p:cBhvr>
                                      <p:to>
                                        <p:strVal val="visible"/>
                                      </p:to>
                                    </p:set>
                                    <p:animEffect transition="in" filter="plus(in)">
                                      <p:cBhvr>
                                        <p:cTn id="17" dur="500"/>
                                        <p:tgtEl>
                                          <p:spTgt spid="910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910339">
                                            <p:txEl>
                                              <p:pRg st="3" end="3"/>
                                            </p:txEl>
                                          </p:spTgt>
                                        </p:tgtEl>
                                        <p:attrNameLst>
                                          <p:attrName>style.visibility</p:attrName>
                                        </p:attrNameLst>
                                      </p:cBhvr>
                                      <p:to>
                                        <p:strVal val="visible"/>
                                      </p:to>
                                    </p:set>
                                    <p:animEffect transition="in" filter="plus(in)">
                                      <p:cBhvr>
                                        <p:cTn id="22" dur="500"/>
                                        <p:tgtEl>
                                          <p:spTgt spid="910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Espace réservé du pied de page 4"/>
          <p:cNvSpPr>
            <a:spLocks noGrp="1"/>
          </p:cNvSpPr>
          <p:nvPr>
            <p:ph type="ftr" sz="quarter" idx="11"/>
          </p:nvPr>
        </p:nvSpPr>
        <p:spPr/>
        <p:txBody>
          <a:bodyPr/>
          <a:lstStyle/>
          <a:p>
            <a:pPr>
              <a:defRPr/>
            </a:pPr>
            <a:r>
              <a:rPr lang="fr-FR" smtClean="0"/>
              <a:t>Saint-Malo, novembre 2016</a:t>
            </a:r>
            <a:endParaRPr lang="fr-FR"/>
          </a:p>
        </p:txBody>
      </p:sp>
      <p:sp>
        <p:nvSpPr>
          <p:cNvPr id="81923" name="Espace réservé du numéro de diapositive 5"/>
          <p:cNvSpPr>
            <a:spLocks noGrp="1"/>
          </p:cNvSpPr>
          <p:nvPr>
            <p:ph type="sldNum" sz="quarter" idx="12"/>
          </p:nvPr>
        </p:nvSpPr>
        <p:spPr/>
        <p:txBody>
          <a:bodyPr/>
          <a:lstStyle/>
          <a:p>
            <a:pPr>
              <a:defRPr/>
            </a:pPr>
            <a:fld id="{AE4A0A2B-7A7D-4260-ACA7-8365347D8ACE}" type="slidenum">
              <a:rPr lang="fr-FR" smtClean="0"/>
              <a:pPr>
                <a:defRPr/>
              </a:pPr>
              <a:t>6</a:t>
            </a:fld>
            <a:endParaRPr lang="fr-FR" smtClean="0"/>
          </a:p>
        </p:txBody>
      </p:sp>
      <p:sp>
        <p:nvSpPr>
          <p:cNvPr id="82948" name="Rectangle 2"/>
          <p:cNvSpPr>
            <a:spLocks noGrp="1" noChangeArrowheads="1"/>
          </p:cNvSpPr>
          <p:nvPr>
            <p:ph type="title"/>
          </p:nvPr>
        </p:nvSpPr>
        <p:spPr>
          <a:xfrm>
            <a:off x="0" y="304800"/>
            <a:ext cx="9144000" cy="1143000"/>
          </a:xfrm>
        </p:spPr>
        <p:txBody>
          <a:bodyPr/>
          <a:lstStyle/>
          <a:p>
            <a:pPr algn="ctr" eaLnBrk="1" hangingPunct="1"/>
            <a:r>
              <a:rPr lang="fr-FR" sz="3200" b="1" i="1" dirty="0" smtClean="0"/>
              <a:t>Les salariés et les intentions de départ précoce : le rôle de la santé au travail</a:t>
            </a:r>
          </a:p>
        </p:txBody>
      </p:sp>
      <p:sp>
        <p:nvSpPr>
          <p:cNvPr id="910339" name="Rectangle 3" descr="Rectangle: Click to edit Master text styles&#10;Second level&#10;Third level&#10;Fourth level&#10;Fifth level"/>
          <p:cNvSpPr>
            <a:spLocks noGrp="1" noChangeArrowheads="1"/>
          </p:cNvSpPr>
          <p:nvPr>
            <p:ph type="body" idx="1"/>
          </p:nvPr>
        </p:nvSpPr>
        <p:spPr>
          <a:xfrm>
            <a:off x="395536" y="2332038"/>
            <a:ext cx="8229600" cy="4525962"/>
          </a:xfrm>
        </p:spPr>
        <p:txBody>
          <a:bodyPr/>
          <a:lstStyle/>
          <a:p>
            <a:pPr eaLnBrk="1" hangingPunct="1"/>
            <a:r>
              <a:rPr lang="fr-FR" sz="2800" dirty="0" smtClean="0"/>
              <a:t>Conditions de travail actuelles difficiles</a:t>
            </a:r>
          </a:p>
          <a:p>
            <a:pPr eaLnBrk="1" hangingPunct="1"/>
            <a:r>
              <a:rPr lang="fr-FR" sz="2800" dirty="0" smtClean="0"/>
              <a:t>Jugement sur la pénibilité du travail passé</a:t>
            </a:r>
          </a:p>
          <a:p>
            <a:pPr eaLnBrk="1" hangingPunct="1"/>
            <a:r>
              <a:rPr lang="fr-FR" sz="2800" dirty="0" smtClean="0"/>
              <a:t>Troubles de santé qui gênent dans le travail,</a:t>
            </a:r>
          </a:p>
          <a:p>
            <a:pPr eaLnBrk="1" hangingPunct="1"/>
            <a:r>
              <a:rPr lang="fr-FR" sz="2800" dirty="0" smtClean="0"/>
              <a:t>Ennui, manque d’occasions d’apprendre</a:t>
            </a:r>
          </a:p>
          <a:p>
            <a:pPr eaLnBrk="1" hangingPunct="1"/>
            <a:r>
              <a:rPr lang="fr-FR" sz="2800" dirty="0" smtClean="0"/>
              <a:t>Réorganisations mal vécues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910339">
                                            <p:txEl>
                                              <p:pRg st="0" end="0"/>
                                            </p:txEl>
                                          </p:spTgt>
                                        </p:tgtEl>
                                        <p:attrNameLst>
                                          <p:attrName>style.visibility</p:attrName>
                                        </p:attrNameLst>
                                      </p:cBhvr>
                                      <p:to>
                                        <p:strVal val="visible"/>
                                      </p:to>
                                    </p:set>
                                    <p:animEffect transition="in" filter="plus(in)">
                                      <p:cBhvr>
                                        <p:cTn id="7" dur="500"/>
                                        <p:tgtEl>
                                          <p:spTgt spid="910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910339">
                                            <p:txEl>
                                              <p:pRg st="1" end="1"/>
                                            </p:txEl>
                                          </p:spTgt>
                                        </p:tgtEl>
                                        <p:attrNameLst>
                                          <p:attrName>style.visibility</p:attrName>
                                        </p:attrNameLst>
                                      </p:cBhvr>
                                      <p:to>
                                        <p:strVal val="visible"/>
                                      </p:to>
                                    </p:set>
                                    <p:animEffect transition="in" filter="plus(in)">
                                      <p:cBhvr>
                                        <p:cTn id="12" dur="500"/>
                                        <p:tgtEl>
                                          <p:spTgt spid="910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910339">
                                            <p:txEl>
                                              <p:pRg st="2" end="2"/>
                                            </p:txEl>
                                          </p:spTgt>
                                        </p:tgtEl>
                                        <p:attrNameLst>
                                          <p:attrName>style.visibility</p:attrName>
                                        </p:attrNameLst>
                                      </p:cBhvr>
                                      <p:to>
                                        <p:strVal val="visible"/>
                                      </p:to>
                                    </p:set>
                                    <p:animEffect transition="in" filter="plus(in)">
                                      <p:cBhvr>
                                        <p:cTn id="17" dur="500"/>
                                        <p:tgtEl>
                                          <p:spTgt spid="910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910339">
                                            <p:txEl>
                                              <p:pRg st="3" end="3"/>
                                            </p:txEl>
                                          </p:spTgt>
                                        </p:tgtEl>
                                        <p:attrNameLst>
                                          <p:attrName>style.visibility</p:attrName>
                                        </p:attrNameLst>
                                      </p:cBhvr>
                                      <p:to>
                                        <p:strVal val="visible"/>
                                      </p:to>
                                    </p:set>
                                    <p:animEffect transition="in" filter="plus(in)">
                                      <p:cBhvr>
                                        <p:cTn id="22" dur="500"/>
                                        <p:tgtEl>
                                          <p:spTgt spid="910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nodeType="clickEffect">
                                  <p:stCondLst>
                                    <p:cond delay="0"/>
                                  </p:stCondLst>
                                  <p:childTnLst>
                                    <p:set>
                                      <p:cBhvr>
                                        <p:cTn id="26" dur="1" fill="hold">
                                          <p:stCondLst>
                                            <p:cond delay="0"/>
                                          </p:stCondLst>
                                        </p:cTn>
                                        <p:tgtEl>
                                          <p:spTgt spid="910339">
                                            <p:txEl>
                                              <p:pRg st="4" end="4"/>
                                            </p:txEl>
                                          </p:spTgt>
                                        </p:tgtEl>
                                        <p:attrNameLst>
                                          <p:attrName>style.visibility</p:attrName>
                                        </p:attrNameLst>
                                      </p:cBhvr>
                                      <p:to>
                                        <p:strVal val="visible"/>
                                      </p:to>
                                    </p:set>
                                    <p:animEffect transition="in" filter="plus(in)">
                                      <p:cBhvr>
                                        <p:cTn id="27" dur="500"/>
                                        <p:tgtEl>
                                          <p:spTgt spid="910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Espace réservé du pied de page 4"/>
          <p:cNvSpPr>
            <a:spLocks noGrp="1"/>
          </p:cNvSpPr>
          <p:nvPr>
            <p:ph type="ftr" sz="quarter" idx="11"/>
          </p:nvPr>
        </p:nvSpPr>
        <p:spPr/>
        <p:txBody>
          <a:bodyPr/>
          <a:lstStyle/>
          <a:p>
            <a:pPr>
              <a:defRPr/>
            </a:pPr>
            <a:r>
              <a:rPr lang="fr-FR" smtClean="0"/>
              <a:t>Saint-Malo, novembre 2016</a:t>
            </a:r>
            <a:endParaRPr lang="fr-FR"/>
          </a:p>
        </p:txBody>
      </p:sp>
      <p:sp>
        <p:nvSpPr>
          <p:cNvPr id="94211" name="Espace réservé du numéro de diapositive 5"/>
          <p:cNvSpPr>
            <a:spLocks noGrp="1"/>
          </p:cNvSpPr>
          <p:nvPr>
            <p:ph type="sldNum" sz="quarter" idx="12"/>
          </p:nvPr>
        </p:nvSpPr>
        <p:spPr/>
        <p:txBody>
          <a:bodyPr/>
          <a:lstStyle/>
          <a:p>
            <a:pPr>
              <a:defRPr/>
            </a:pPr>
            <a:fld id="{6BFA4AFA-8D31-4ECE-A503-09E0AD5D5444}" type="slidenum">
              <a:rPr lang="fr-FR" smtClean="0"/>
              <a:pPr>
                <a:defRPr/>
              </a:pPr>
              <a:t>7</a:t>
            </a:fld>
            <a:endParaRPr lang="fr-FR" smtClean="0"/>
          </a:p>
        </p:txBody>
      </p:sp>
      <p:sp>
        <p:nvSpPr>
          <p:cNvPr id="76804" name="Rectangle 2"/>
          <p:cNvSpPr>
            <a:spLocks noGrp="1" noChangeArrowheads="1"/>
          </p:cNvSpPr>
          <p:nvPr>
            <p:ph type="title"/>
          </p:nvPr>
        </p:nvSpPr>
        <p:spPr>
          <a:xfrm>
            <a:off x="1066800" y="533400"/>
            <a:ext cx="7772400" cy="2057400"/>
          </a:xfrm>
        </p:spPr>
        <p:txBody>
          <a:bodyPr/>
          <a:lstStyle/>
          <a:p>
            <a:pPr eaLnBrk="1" hangingPunct="1"/>
            <a:r>
              <a:rPr lang="fr-FR" sz="3200" b="1" dirty="0" smtClean="0"/>
              <a:t> </a:t>
            </a:r>
          </a:p>
        </p:txBody>
      </p:sp>
      <p:sp>
        <p:nvSpPr>
          <p:cNvPr id="927747" name="Rectangle 3" descr="Rectangle: Click to edit Master text styles&#10;Second level&#10;Third level&#10;Fourth level&#10;Fifth level"/>
          <p:cNvSpPr>
            <a:spLocks noGrp="1" noChangeArrowheads="1"/>
          </p:cNvSpPr>
          <p:nvPr>
            <p:ph type="body" idx="1"/>
          </p:nvPr>
        </p:nvSpPr>
        <p:spPr>
          <a:xfrm>
            <a:off x="1187624" y="692696"/>
            <a:ext cx="7772400" cy="3429000"/>
          </a:xfrm>
        </p:spPr>
        <p:txBody>
          <a:bodyPr/>
          <a:lstStyle/>
          <a:p>
            <a:pPr eaLnBrk="1" hangingPunct="1"/>
            <a:r>
              <a:rPr lang="fr-FR" sz="2400" b="1" dirty="0" smtClean="0"/>
              <a:t>Un résultat à retenir : certaines exigences du travail, qui dans le passé concernaient surtout les jeunes, progressent en même temps que le vieillissement :</a:t>
            </a:r>
          </a:p>
          <a:p>
            <a:pPr eaLnBrk="1" hangingPunct="1">
              <a:buNone/>
            </a:pPr>
            <a:endParaRPr lang="fr-FR" sz="2400" dirty="0" smtClean="0"/>
          </a:p>
          <a:p>
            <a:pPr eaLnBrk="1" hangingPunct="1"/>
            <a:r>
              <a:rPr lang="fr-FR" sz="2400" dirty="0" smtClean="0">
                <a:hlinkClick r:id="rId3" action="ppaction://hlinksldjump"/>
              </a:rPr>
              <a:t>Horaires décalés</a:t>
            </a:r>
            <a:endParaRPr lang="fr-FR" sz="2400" dirty="0" smtClean="0"/>
          </a:p>
          <a:p>
            <a:pPr eaLnBrk="1" hangingPunct="1"/>
            <a:r>
              <a:rPr lang="fr-FR" sz="2400" dirty="0" smtClean="0">
                <a:hlinkClick r:id="rId4" action="ppaction://hlinksldjump"/>
              </a:rPr>
              <a:t>Postures pénibles</a:t>
            </a:r>
            <a:endParaRPr lang="fr-FR" sz="2400" dirty="0" smtClean="0"/>
          </a:p>
          <a:p>
            <a:pPr eaLnBrk="1" hangingPunct="1"/>
            <a:r>
              <a:rPr lang="fr-FR" sz="2400" dirty="0" smtClean="0">
                <a:hlinkClick r:id="rId5" action="ppaction://hlinksldjump"/>
              </a:rPr>
              <a:t>Pression temporelle</a:t>
            </a:r>
            <a:endParaRPr lang="fr-FR" sz="2400" dirty="0" smtClean="0"/>
          </a:p>
          <a:p>
            <a:pPr eaLnBrk="1" hangingPunct="1"/>
            <a:r>
              <a:rPr lang="fr-FR" sz="2400" dirty="0" smtClean="0">
                <a:hlinkClick r:id="rId6" action="ppaction://hlinksldjump"/>
              </a:rPr>
              <a:t>Changements dans le travail </a:t>
            </a:r>
            <a:r>
              <a:rPr lang="fr-FR" sz="2400" dirty="0" smtClean="0"/>
              <a:t>(polyvalence, mobilité, formation,…)</a:t>
            </a:r>
          </a:p>
          <a:p>
            <a:pPr eaLnBrk="1" hangingPunct="1"/>
            <a:endParaRPr lang="fr-FR" sz="2400" dirty="0"/>
          </a:p>
          <a:p>
            <a:pPr lvl="3" algn="r" eaLnBrk="1" hangingPunct="1">
              <a:buFont typeface="Arial" pitchFamily="34" charset="0"/>
              <a:buChar char="•"/>
            </a:pPr>
            <a:r>
              <a:rPr lang="fr-FR" b="1" i="1" dirty="0" smtClean="0"/>
              <a:t>Comment aborder ces « problèmes » ?</a:t>
            </a:r>
          </a:p>
        </p:txBody>
      </p:sp>
      <p:sp>
        <p:nvSpPr>
          <p:cNvPr id="76806" name="AutoShape 4"/>
          <p:cNvSpPr>
            <a:spLocks noChangeArrowheads="1"/>
          </p:cNvSpPr>
          <p:nvPr/>
        </p:nvSpPr>
        <p:spPr bwMode="auto">
          <a:xfrm>
            <a:off x="228600" y="152400"/>
            <a:ext cx="914400" cy="914400"/>
          </a:xfrm>
          <a:prstGeom prst="irregularSeal2">
            <a:avLst/>
          </a:prstGeom>
          <a:solidFill>
            <a:schemeClr val="accent1"/>
          </a:solidFill>
          <a:ln w="9525">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927747">
                                            <p:txEl>
                                              <p:pRg st="0" end="0"/>
                                            </p:txEl>
                                          </p:spTgt>
                                        </p:tgtEl>
                                        <p:attrNameLst>
                                          <p:attrName>style.visibility</p:attrName>
                                        </p:attrNameLst>
                                      </p:cBhvr>
                                      <p:to>
                                        <p:strVal val="visible"/>
                                      </p:to>
                                    </p:set>
                                    <p:animEffect transition="in" filter="plus(in)">
                                      <p:cBhvr>
                                        <p:cTn id="7" dur="500"/>
                                        <p:tgtEl>
                                          <p:spTgt spid="927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927747">
                                            <p:txEl>
                                              <p:pRg st="2" end="2"/>
                                            </p:txEl>
                                          </p:spTgt>
                                        </p:tgtEl>
                                        <p:attrNameLst>
                                          <p:attrName>style.visibility</p:attrName>
                                        </p:attrNameLst>
                                      </p:cBhvr>
                                      <p:to>
                                        <p:strVal val="visible"/>
                                      </p:to>
                                    </p:set>
                                    <p:animEffect transition="in" filter="plus(in)">
                                      <p:cBhvr>
                                        <p:cTn id="12" dur="500"/>
                                        <p:tgtEl>
                                          <p:spTgt spid="9277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927747">
                                            <p:txEl>
                                              <p:pRg st="3" end="3"/>
                                            </p:txEl>
                                          </p:spTgt>
                                        </p:tgtEl>
                                        <p:attrNameLst>
                                          <p:attrName>style.visibility</p:attrName>
                                        </p:attrNameLst>
                                      </p:cBhvr>
                                      <p:to>
                                        <p:strVal val="visible"/>
                                      </p:to>
                                    </p:set>
                                    <p:animEffect transition="in" filter="plus(in)">
                                      <p:cBhvr>
                                        <p:cTn id="17" dur="500"/>
                                        <p:tgtEl>
                                          <p:spTgt spid="9277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927747">
                                            <p:txEl>
                                              <p:pRg st="4" end="4"/>
                                            </p:txEl>
                                          </p:spTgt>
                                        </p:tgtEl>
                                        <p:attrNameLst>
                                          <p:attrName>style.visibility</p:attrName>
                                        </p:attrNameLst>
                                      </p:cBhvr>
                                      <p:to>
                                        <p:strVal val="visible"/>
                                      </p:to>
                                    </p:set>
                                    <p:animEffect transition="in" filter="plus(in)">
                                      <p:cBhvr>
                                        <p:cTn id="22" dur="500"/>
                                        <p:tgtEl>
                                          <p:spTgt spid="9277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927747">
                                            <p:txEl>
                                              <p:pRg st="5" end="5"/>
                                            </p:txEl>
                                          </p:spTgt>
                                        </p:tgtEl>
                                        <p:attrNameLst>
                                          <p:attrName>style.visibility</p:attrName>
                                        </p:attrNameLst>
                                      </p:cBhvr>
                                      <p:to>
                                        <p:strVal val="visible"/>
                                      </p:to>
                                    </p:set>
                                    <p:animEffect transition="in" filter="plus(in)">
                                      <p:cBhvr>
                                        <p:cTn id="27" dur="500"/>
                                        <p:tgtEl>
                                          <p:spTgt spid="92774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927747">
                                            <p:txEl>
                                              <p:pRg st="7" end="7"/>
                                            </p:txEl>
                                          </p:spTgt>
                                        </p:tgtEl>
                                        <p:attrNameLst>
                                          <p:attrName>style.visibility</p:attrName>
                                        </p:attrNameLst>
                                      </p:cBhvr>
                                      <p:to>
                                        <p:strVal val="visible"/>
                                      </p:to>
                                    </p:set>
                                    <p:animEffect transition="in" filter="plus(in)">
                                      <p:cBhvr>
                                        <p:cTn id="32" dur="500"/>
                                        <p:tgtEl>
                                          <p:spTgt spid="927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774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Text Box 2"/>
          <p:cNvSpPr txBox="1">
            <a:spLocks noChangeArrowheads="1"/>
          </p:cNvSpPr>
          <p:nvPr/>
        </p:nvSpPr>
        <p:spPr bwMode="auto">
          <a:xfrm>
            <a:off x="250825" y="228600"/>
            <a:ext cx="3384550" cy="167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fr-FR" sz="3200" b="1" dirty="0">
                <a:latin typeface="Comic Sans MS" pitchFamily="66" charset="0"/>
              </a:rPr>
              <a:t>Avancée en âge </a:t>
            </a:r>
            <a:r>
              <a:rPr lang="fr-FR" b="1" i="1" dirty="0">
                <a:latin typeface="Comic Sans MS" pitchFamily="66" charset="0"/>
              </a:rPr>
              <a:t>(déclins variables, induits ou révélés par le travail)</a:t>
            </a:r>
            <a:endParaRPr lang="fr-FR" b="1" dirty="0">
              <a:latin typeface="Comic Sans MS" pitchFamily="66" charset="0"/>
            </a:endParaRPr>
          </a:p>
        </p:txBody>
      </p:sp>
      <p:sp>
        <p:nvSpPr>
          <p:cNvPr id="931843" name="Text Box 3"/>
          <p:cNvSpPr txBox="1">
            <a:spLocks noChangeArrowheads="1"/>
          </p:cNvSpPr>
          <p:nvPr/>
        </p:nvSpPr>
        <p:spPr bwMode="auto">
          <a:xfrm>
            <a:off x="4356100" y="260350"/>
            <a:ext cx="4787900"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fr-FR" sz="3200" b="1" dirty="0">
                <a:latin typeface="Comic Sans MS" pitchFamily="66" charset="0"/>
              </a:rPr>
              <a:t>Avancée en expérience</a:t>
            </a:r>
            <a:r>
              <a:rPr lang="fr-FR" b="1" dirty="0">
                <a:latin typeface="Comic Sans MS" pitchFamily="66" charset="0"/>
              </a:rPr>
              <a:t> </a:t>
            </a:r>
            <a:r>
              <a:rPr lang="fr-FR" b="1" i="1" dirty="0">
                <a:latin typeface="Comic Sans MS" pitchFamily="66" charset="0"/>
              </a:rPr>
              <a:t>(construction de compétences relatives à la tâche, à soi-même, au collectif)</a:t>
            </a:r>
            <a:endParaRPr lang="fr-FR" b="1" dirty="0">
              <a:latin typeface="Comic Sans MS" pitchFamily="66" charset="0"/>
            </a:endParaRPr>
          </a:p>
          <a:p>
            <a:pPr>
              <a:spcBef>
                <a:spcPct val="50000"/>
              </a:spcBef>
            </a:pPr>
            <a:endParaRPr lang="fr-FR" dirty="0">
              <a:latin typeface="Comic Sans MS" pitchFamily="66" charset="0"/>
            </a:endParaRPr>
          </a:p>
        </p:txBody>
      </p:sp>
      <p:sp>
        <p:nvSpPr>
          <p:cNvPr id="931844" name="Line 4"/>
          <p:cNvSpPr>
            <a:spLocks noChangeShapeType="1"/>
          </p:cNvSpPr>
          <p:nvPr/>
        </p:nvSpPr>
        <p:spPr bwMode="auto">
          <a:xfrm>
            <a:off x="3499533" y="609600"/>
            <a:ext cx="936228" cy="0"/>
          </a:xfrm>
          <a:prstGeom prst="line">
            <a:avLst/>
          </a:prstGeom>
          <a:noFill/>
          <a:ln w="38100">
            <a:solidFill>
              <a:srgbClr val="993366"/>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fr-FR"/>
          </a:p>
        </p:txBody>
      </p:sp>
      <p:sp>
        <p:nvSpPr>
          <p:cNvPr id="931845" name="Line 5"/>
          <p:cNvSpPr>
            <a:spLocks noChangeShapeType="1"/>
          </p:cNvSpPr>
          <p:nvPr/>
        </p:nvSpPr>
        <p:spPr bwMode="auto">
          <a:xfrm>
            <a:off x="2286000" y="1905000"/>
            <a:ext cx="609600" cy="685800"/>
          </a:xfrm>
          <a:prstGeom prst="line">
            <a:avLst/>
          </a:prstGeom>
          <a:noFill/>
          <a:ln w="38100">
            <a:solidFill>
              <a:srgbClr val="FF66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931846" name="Line 6"/>
          <p:cNvSpPr>
            <a:spLocks noChangeShapeType="1"/>
          </p:cNvSpPr>
          <p:nvPr/>
        </p:nvSpPr>
        <p:spPr bwMode="auto">
          <a:xfrm flipH="1">
            <a:off x="5334000" y="1905000"/>
            <a:ext cx="457200" cy="762000"/>
          </a:xfrm>
          <a:prstGeom prst="line">
            <a:avLst/>
          </a:prstGeom>
          <a:noFill/>
          <a:ln w="38100">
            <a:solidFill>
              <a:srgbClr val="FF66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sp>
        <p:nvSpPr>
          <p:cNvPr id="931847" name="Text Box 7"/>
          <p:cNvSpPr txBox="1">
            <a:spLocks noChangeArrowheads="1"/>
          </p:cNvSpPr>
          <p:nvPr/>
        </p:nvSpPr>
        <p:spPr bwMode="auto">
          <a:xfrm>
            <a:off x="2438400" y="2667000"/>
            <a:ext cx="3657600"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spcBef>
                <a:spcPct val="50000"/>
              </a:spcBef>
            </a:pPr>
            <a:r>
              <a:rPr lang="fr-FR" sz="3200" b="1">
                <a:latin typeface="Comic Sans MS" pitchFamily="66" charset="0"/>
              </a:rPr>
              <a:t>Stratégies dans le travail</a:t>
            </a:r>
          </a:p>
          <a:p>
            <a:pPr algn="ctr">
              <a:spcBef>
                <a:spcPct val="50000"/>
              </a:spcBef>
            </a:pPr>
            <a:endParaRPr lang="fr-FR" b="1">
              <a:latin typeface="Comic Sans MS" pitchFamily="66" charset="0"/>
            </a:endParaRPr>
          </a:p>
        </p:txBody>
      </p:sp>
      <p:sp>
        <p:nvSpPr>
          <p:cNvPr id="2" name="Espace réservé du pied de page 1"/>
          <p:cNvSpPr>
            <a:spLocks noGrp="1"/>
          </p:cNvSpPr>
          <p:nvPr>
            <p:ph type="ftr" sz="quarter" idx="11"/>
          </p:nvPr>
        </p:nvSpPr>
        <p:spPr/>
        <p:txBody>
          <a:bodyPr/>
          <a:lstStyle/>
          <a:p>
            <a:r>
              <a:rPr lang="fr-FR" smtClean="0"/>
              <a:t>Saint-Malo, novembre 2016</a:t>
            </a:r>
            <a:endParaRPr lang="fr-FR"/>
          </a:p>
        </p:txBody>
      </p:sp>
      <p:sp>
        <p:nvSpPr>
          <p:cNvPr id="3" name="Espace réservé du numéro de diapositive 2"/>
          <p:cNvSpPr>
            <a:spLocks noGrp="1"/>
          </p:cNvSpPr>
          <p:nvPr>
            <p:ph type="sldNum" sz="quarter" idx="12"/>
          </p:nvPr>
        </p:nvSpPr>
        <p:spPr/>
        <p:txBody>
          <a:bodyPr/>
          <a:lstStyle/>
          <a:p>
            <a:pPr>
              <a:defRPr/>
            </a:pPr>
            <a:fld id="{A49AE081-EF53-4026-8B31-8A7BC8542C37}" type="slidenum">
              <a:rPr lang="fr-FR" smtClean="0"/>
              <a:pPr>
                <a:defRPr/>
              </a:pPr>
              <a:t>8</a:t>
            </a:fld>
            <a:endParaRPr lang="fr-FR"/>
          </a:p>
        </p:txBody>
      </p:sp>
    </p:spTree>
    <p:extLst>
      <p:ext uri="{BB962C8B-B14F-4D97-AF65-F5344CB8AC3E}">
        <p14:creationId xmlns:p14="http://schemas.microsoft.com/office/powerpoint/2010/main" val="3017264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31842"/>
                                        </p:tgtEl>
                                        <p:attrNameLst>
                                          <p:attrName>style.visibility</p:attrName>
                                        </p:attrNameLst>
                                      </p:cBhvr>
                                      <p:to>
                                        <p:strVal val="visible"/>
                                      </p:to>
                                    </p:set>
                                    <p:animEffect transition="in" filter="box(in)">
                                      <p:cBhvr>
                                        <p:cTn id="7" dur="500"/>
                                        <p:tgtEl>
                                          <p:spTgt spid="931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31844"/>
                                        </p:tgtEl>
                                        <p:attrNameLst>
                                          <p:attrName>style.visibility</p:attrName>
                                        </p:attrNameLst>
                                      </p:cBhvr>
                                      <p:to>
                                        <p:strVal val="visible"/>
                                      </p:to>
                                    </p:set>
                                    <p:animEffect transition="in" filter="box(in)">
                                      <p:cBhvr>
                                        <p:cTn id="12" dur="500"/>
                                        <p:tgtEl>
                                          <p:spTgt spid="9318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31843"/>
                                        </p:tgtEl>
                                        <p:attrNameLst>
                                          <p:attrName>style.visibility</p:attrName>
                                        </p:attrNameLst>
                                      </p:cBhvr>
                                      <p:to>
                                        <p:strVal val="visible"/>
                                      </p:to>
                                    </p:set>
                                    <p:animEffect transition="in" filter="box(in)">
                                      <p:cBhvr>
                                        <p:cTn id="17" dur="500"/>
                                        <p:tgtEl>
                                          <p:spTgt spid="9318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31845"/>
                                        </p:tgtEl>
                                        <p:attrNameLst>
                                          <p:attrName>style.visibility</p:attrName>
                                        </p:attrNameLst>
                                      </p:cBhvr>
                                      <p:to>
                                        <p:strVal val="visible"/>
                                      </p:to>
                                    </p:set>
                                    <p:animEffect transition="in" filter="box(in)">
                                      <p:cBhvr>
                                        <p:cTn id="22" dur="500"/>
                                        <p:tgtEl>
                                          <p:spTgt spid="93184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31846"/>
                                        </p:tgtEl>
                                        <p:attrNameLst>
                                          <p:attrName>style.visibility</p:attrName>
                                        </p:attrNameLst>
                                      </p:cBhvr>
                                      <p:to>
                                        <p:strVal val="visible"/>
                                      </p:to>
                                    </p:set>
                                    <p:animEffect transition="in" filter="box(in)">
                                      <p:cBhvr>
                                        <p:cTn id="27" dur="500"/>
                                        <p:tgtEl>
                                          <p:spTgt spid="93184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31847"/>
                                        </p:tgtEl>
                                        <p:attrNameLst>
                                          <p:attrName>style.visibility</p:attrName>
                                        </p:attrNameLst>
                                      </p:cBhvr>
                                      <p:to>
                                        <p:strVal val="visible"/>
                                      </p:to>
                                    </p:set>
                                    <p:animEffect transition="in" filter="box(in)">
                                      <p:cBhvr>
                                        <p:cTn id="32" dur="500"/>
                                        <p:tgtEl>
                                          <p:spTgt spid="931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42" grpId="0" autoUpdateAnimBg="0"/>
      <p:bldP spid="931843" grpId="0" autoUpdateAnimBg="0"/>
      <p:bldP spid="931844" grpId="0" animBg="1"/>
      <p:bldP spid="931845" grpId="0" animBg="1"/>
      <p:bldP spid="931846" grpId="0" animBg="1"/>
      <p:bldP spid="93184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Espace réservé du pied de page 4"/>
          <p:cNvSpPr>
            <a:spLocks noGrp="1"/>
          </p:cNvSpPr>
          <p:nvPr>
            <p:ph type="ftr" sz="quarter" idx="11"/>
          </p:nvPr>
        </p:nvSpPr>
        <p:spPr/>
        <p:txBody>
          <a:bodyPr/>
          <a:lstStyle/>
          <a:p>
            <a:pPr>
              <a:defRPr/>
            </a:pPr>
            <a:r>
              <a:rPr lang="fr-FR" smtClean="0"/>
              <a:t>Saint-Malo, novembre 2016</a:t>
            </a:r>
            <a:endParaRPr lang="fr-FR"/>
          </a:p>
        </p:txBody>
      </p:sp>
      <p:sp>
        <p:nvSpPr>
          <p:cNvPr id="50180" name="Espace réservé du numéro de diapositive 5"/>
          <p:cNvSpPr>
            <a:spLocks noGrp="1"/>
          </p:cNvSpPr>
          <p:nvPr>
            <p:ph type="sldNum" sz="quarter" idx="12"/>
          </p:nvPr>
        </p:nvSpPr>
        <p:spPr/>
        <p:txBody>
          <a:bodyPr/>
          <a:lstStyle/>
          <a:p>
            <a:pPr>
              <a:defRPr/>
            </a:pPr>
            <a:fld id="{F3A5B10E-C83A-463D-AB24-56CEE3D33875}" type="slidenum">
              <a:rPr lang="fr-FR" smtClean="0"/>
              <a:pPr>
                <a:defRPr/>
              </a:pPr>
              <a:t>9</a:t>
            </a:fld>
            <a:endParaRPr lang="fr-FR" smtClean="0"/>
          </a:p>
        </p:txBody>
      </p:sp>
      <p:sp>
        <p:nvSpPr>
          <p:cNvPr id="49157" name="Rectangle 2"/>
          <p:cNvSpPr>
            <a:spLocks noGrp="1" noChangeArrowheads="1"/>
          </p:cNvSpPr>
          <p:nvPr>
            <p:ph type="title"/>
          </p:nvPr>
        </p:nvSpPr>
        <p:spPr/>
        <p:txBody>
          <a:bodyPr/>
          <a:lstStyle/>
          <a:p>
            <a:pPr eaLnBrk="1" hangingPunct="1"/>
            <a:r>
              <a:rPr lang="fr-FR" sz="3200" b="1" smtClean="0"/>
              <a:t>Age et durée de sommeil </a:t>
            </a:r>
            <a:br>
              <a:rPr lang="fr-FR" sz="3200" b="1" smtClean="0"/>
            </a:br>
            <a:r>
              <a:rPr lang="fr-FR" sz="3200" b="1" smtClean="0"/>
              <a:t>selon l’horaire de travail</a:t>
            </a:r>
            <a:br>
              <a:rPr lang="fr-FR" sz="3200" b="1" smtClean="0"/>
            </a:br>
            <a:r>
              <a:rPr lang="fr-FR" sz="2800" i="1" smtClean="0"/>
              <a:t>(dans une population de journalistes)</a:t>
            </a:r>
            <a:endParaRPr lang="fr-FR" smtClean="0"/>
          </a:p>
        </p:txBody>
      </p:sp>
      <p:graphicFrame>
        <p:nvGraphicFramePr>
          <p:cNvPr id="10243" name="Object 3"/>
          <p:cNvGraphicFramePr>
            <a:graphicFrameLocks noGrp="1" noChangeAspect="1"/>
          </p:cNvGraphicFramePr>
          <p:nvPr>
            <p:ph type="chart" idx="1"/>
          </p:nvPr>
        </p:nvGraphicFramePr>
        <p:xfrm>
          <a:off x="685800" y="1981200"/>
          <a:ext cx="6934200" cy="4419600"/>
        </p:xfrm>
        <a:graphic>
          <a:graphicData uri="http://schemas.openxmlformats.org/presentationml/2006/ole">
            <mc:AlternateContent xmlns:mc="http://schemas.openxmlformats.org/markup-compatibility/2006">
              <mc:Choice xmlns:v="urn:schemas-microsoft-com:vml" Requires="v">
                <p:oleObj spid="_x0000_s49188" name="Graphique" r:id="rId4" imgW="7772400" imgH="4114935" progId="MSGraph.Chart.8">
                  <p:embed followColorScheme="full"/>
                </p:oleObj>
              </mc:Choice>
              <mc:Fallback>
                <p:oleObj name="Graphique" r:id="rId4" imgW="7772400" imgH="411493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981200"/>
                        <a:ext cx="6934200" cy="441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ox(in)">
                                      <p:cBhvr>
                                        <p:cTn id="7"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243" grpId="0"/>
    </p:bldLst>
  </p:timing>
</p:sld>
</file>

<file path=ppt/theme/theme1.xml><?xml version="1.0" encoding="utf-8"?>
<a:theme xmlns:a="http://schemas.openxmlformats.org/drawingml/2006/main" name="Géomètre">
  <a:themeElements>
    <a:clrScheme name="Géomètre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Géomètr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Géomètre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Géomètre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Géomètre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Géomètre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Géomètre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Géomètre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Géomètre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Géomètre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Designs\Géomètre.pot</Template>
  <TotalTime>4097</TotalTime>
  <Words>1997</Words>
  <Application>Microsoft Office PowerPoint</Application>
  <PresentationFormat>Affichage à l'écran (4:3)</PresentationFormat>
  <Paragraphs>260</Paragraphs>
  <Slides>24</Slides>
  <Notes>24</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24</vt:i4>
      </vt:variant>
    </vt:vector>
  </HeadingPairs>
  <TitlesOfParts>
    <vt:vector size="27" baseType="lpstr">
      <vt:lpstr>Géomètre</vt:lpstr>
      <vt:lpstr>Graphique</vt:lpstr>
      <vt:lpstr>Image</vt:lpstr>
      <vt:lpstr>Vieillir au travail…  dans quel travail ? Rencontre Prévention,  Saint-Malo, 17 novembre 2016</vt:lpstr>
      <vt:lpstr> </vt:lpstr>
      <vt:lpstr>Présentation PowerPoint</vt:lpstr>
      <vt:lpstr>Bénéficiaires de cessations anticipées d’activité, 1968-2013</vt:lpstr>
      <vt:lpstr>Les employeurs et la « gestion des âges » : une diversité de points de vue</vt:lpstr>
      <vt:lpstr>Les salariés et les intentions de départ précoce : le rôle de la santé au travail</vt:lpstr>
      <vt:lpstr> </vt:lpstr>
      <vt:lpstr>Présentation PowerPoint</vt:lpstr>
      <vt:lpstr>Age et durée de sommeil  selon l’horaire de travail (dans une population de journalistes)</vt:lpstr>
      <vt:lpstr>Exemple de stratégie nocturne :  les infirmières expérimentées réorganisent leurs tâches nocturnes pour faire face à l’accumulation de fatigue, aux baisses de vigilance et à l’isolement</vt:lpstr>
      <vt:lpstr>Horaires décalés et âge :  peut-on agir ?</vt:lpstr>
      <vt:lpstr>Présentation PowerPoint</vt:lpstr>
      <vt:lpstr>Montage automobile : habiletés tactiles,  ou visuelles ? (1)</vt:lpstr>
      <vt:lpstr>Présentation PowerPoint</vt:lpstr>
      <vt:lpstr>Présentation PowerPoint</vt:lpstr>
      <vt:lpstr>Postures pénibles et âge :  peut-on agir ?</vt:lpstr>
      <vt:lpstr>L’effet de la hâte au travail sur la consommation de somnifères ou de tranquillisants : cela dépend de l’âge  (n = 3 400 femmes en emplois administratifs, dans l’enquête Estev)</vt:lpstr>
      <vt:lpstr>Age et anticipation sur un laminoir :  pourcentages de bobines  donnant lieu à divers motifs de déplacements </vt:lpstr>
      <vt:lpstr>Présentation PowerPoint</vt:lpstr>
      <vt:lpstr>Sensation de « stress »  dans l’acquisition d’un outil informatique (parmi 700 salariés d’une municipalité)</vt:lpstr>
      <vt:lpstr>Apprendre aussi bien, mais autrement (l’exemple d’une technologie de maintenance)</vt:lpstr>
      <vt:lpstr>Présentation PowerPoint</vt:lpstr>
      <vt:lpstr>Présentation PowerPoint</vt:lpstr>
      <vt:lpstr>Merci de votre attention…</vt:lpstr>
    </vt:vector>
  </TitlesOfParts>
  <Company>CEE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Adapter l ’organisation du travail au vieillissement  de la main-d’oeuvre</dc:title>
  <dc:creator>S_Volkoff</dc:creator>
  <cp:lastModifiedBy>Gwenaelle TELLIER</cp:lastModifiedBy>
  <cp:revision>215</cp:revision>
  <cp:lastPrinted>2003-03-24T09:01:52Z</cp:lastPrinted>
  <dcterms:created xsi:type="dcterms:W3CDTF">2001-09-03T09:35:26Z</dcterms:created>
  <dcterms:modified xsi:type="dcterms:W3CDTF">2016-12-12T08:18:57Z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